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36323-902F-449B-9FEF-3EC94B3710A5}" type="datetimeFigureOut">
              <a:rPr lang="en-US" smtClean="0"/>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6758F-3E7D-495D-9336-4EEB512EB3B4}" type="slidenum">
              <a:rPr lang="en-US" smtClean="0"/>
              <a:t>‹#›</a:t>
            </a:fld>
            <a:endParaRPr lang="en-US"/>
          </a:p>
        </p:txBody>
      </p:sp>
    </p:spTree>
    <p:extLst>
      <p:ext uri="{BB962C8B-B14F-4D97-AF65-F5344CB8AC3E}">
        <p14:creationId xmlns:p14="http://schemas.microsoft.com/office/powerpoint/2010/main" val="361109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3DB06-D15B-494A-A5E1-E41BF86968C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3F00-8F62-4184-B903-B178D93674C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DB06-D15B-494A-A5E1-E41BF86968C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43DB06-D15B-494A-A5E1-E41BF86968C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1" name="Shape 61"/>
          <p:cNvSpPr txBox="1">
            <a:spLocks noGrp="1"/>
          </p:cNvSpPr>
          <p:nvPr>
            <p:ph type="body" idx="1"/>
          </p:nvPr>
        </p:nvSpPr>
        <p:spPr>
          <a:xfrm>
            <a:off x="457200" y="1730373"/>
            <a:ext cx="8229600" cy="483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16217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fld id="{D6A3F280-1247-4FA6-B25A-145B93FC1F0A}" type="slidenum">
              <a:rPr lang="en-US"/>
              <a:pPr/>
              <a:t>‹#›</a:t>
            </a:fld>
            <a:endParaRPr lang="en-US"/>
          </a:p>
        </p:txBody>
      </p:sp>
    </p:spTree>
    <p:extLst>
      <p:ext uri="{BB962C8B-B14F-4D97-AF65-F5344CB8AC3E}">
        <p14:creationId xmlns:p14="http://schemas.microsoft.com/office/powerpoint/2010/main" val="292218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1"/>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1"/>
          </a:xfrm>
          <a:prstGeom prst="rect">
            <a:avLst/>
          </a:prstGeom>
          <a:ln/>
        </p:spPr>
        <p:txBody>
          <a:bodyPr/>
          <a:lstStyle>
            <a:lvl1pPr>
              <a:defRPr/>
            </a:lvl1pPr>
          </a:lstStyle>
          <a:p>
            <a:fld id="{2A1996B9-96D3-4AE2-93DE-2F7EAE496D6B}" type="slidenum">
              <a:rPr lang="en-US"/>
              <a:pPr/>
              <a:t>‹#›</a:t>
            </a:fld>
            <a:endParaRPr lang="en-US"/>
          </a:p>
        </p:txBody>
      </p:sp>
    </p:spTree>
    <p:extLst>
      <p:ext uri="{BB962C8B-B14F-4D97-AF65-F5344CB8AC3E}">
        <p14:creationId xmlns:p14="http://schemas.microsoft.com/office/powerpoint/2010/main" val="351776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DB06-D15B-494A-A5E1-E41BF86968C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3DB06-D15B-494A-A5E1-E41BF86968C5}"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E3F00-8F62-4184-B903-B178D93674C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43DB06-D15B-494A-A5E1-E41BF86968C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43DB06-D15B-494A-A5E1-E41BF86968C5}"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E3F00-8F62-4184-B903-B178D93674C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3DB06-D15B-494A-A5E1-E41BF86968C5}"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3DB06-D15B-494A-A5E1-E41BF86968C5}"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DB06-D15B-494A-A5E1-E41BF86968C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3F00-8F62-4184-B903-B178D93674C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DB06-D15B-494A-A5E1-E41BF86968C5}"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E3F00-8F62-4184-B903-B178D93674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543DB06-D15B-494A-A5E1-E41BF86968C5}" type="datetimeFigureOut">
              <a:rPr lang="en-US" smtClean="0"/>
              <a:t>11/17/2015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E9E3F00-8F62-4184-B903-B178D93674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etbodysmart.com/ap/nervoussystem/neurophysiology/actionpotentials/myelinatedaxons/tutorial.html" TargetMode="External"/><Relationship Id="rId1" Type="http://schemas.openxmlformats.org/officeDocument/2006/relationships/slideLayout" Target="../slideLayouts/slideLayout7.xml"/><Relationship Id="rId4" Type="http://schemas.openxmlformats.org/officeDocument/2006/relationships/hyperlink" Target="http://highered.mcgraw-hill.com/sites/0072495855/student_view0/chapter14/animation__the_nerve_impulse.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getbodysmart.com/ap/nervoussystem/neurophysiology/actionpotentials/actionpotential/tutorial.html"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www.youtube.com/watch?v=SCasruJT-DU&amp;feature=related" TargetMode="External"/><Relationship Id="rId4" Type="http://schemas.openxmlformats.org/officeDocument/2006/relationships/hyperlink" Target="http://outreach.mcb.harvard.edu/animations/actionpotential.sw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highered.mcgraw-hill.com/sites/0072495855/student_view0/chapter14/animation__transmission_across_a_synapse.html" TargetMode="External"/><Relationship Id="rId1" Type="http://schemas.openxmlformats.org/officeDocument/2006/relationships/slideLayout" Target="../slideLayouts/slideLayout14.xml"/><Relationship Id="rId4" Type="http://schemas.openxmlformats.org/officeDocument/2006/relationships/hyperlink" Target="http://www.youtube.com/watch?v=DF04XPBj5uc&amp;feature=related&amp;safety_mode=true&amp;persist_safety_mode=1"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n.wikipedia.org/wiki/File:L-Glutamate_Structural_Formulae.pn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commons.wikimedia.org/wiki/Image:Noradrenaline_chemical_structure.pn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learn.genetics.utah.edu/content/addiction/drugs/mouse.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2319514"/>
            <a:ext cx="7772400" cy="1650799"/>
          </a:xfrm>
          <a:prstGeom prst="rect">
            <a:avLst/>
          </a:prstGeom>
        </p:spPr>
        <p:txBody>
          <a:bodyPr lIns="91425" tIns="91425" rIns="91425" bIns="91425" anchor="b" anchorCtr="0">
            <a:noAutofit/>
          </a:bodyPr>
          <a:lstStyle/>
          <a:p>
            <a:pPr>
              <a:spcBef>
                <a:spcPts val="0"/>
              </a:spcBef>
              <a:buNone/>
            </a:pPr>
            <a:r>
              <a:rPr lang="en"/>
              <a:t>The Nervous System</a:t>
            </a:r>
          </a:p>
        </p:txBody>
      </p:sp>
      <p:sp>
        <p:nvSpPr>
          <p:cNvPr id="105" name="Shape 105"/>
          <p:cNvSpPr txBox="1">
            <a:spLocks noGrp="1"/>
          </p:cNvSpPr>
          <p:nvPr>
            <p:ph type="subTitle" idx="1"/>
          </p:nvPr>
        </p:nvSpPr>
        <p:spPr>
          <a:xfrm>
            <a:off x="685800" y="4114800"/>
            <a:ext cx="7772400" cy="882000"/>
          </a:xfrm>
          <a:prstGeom prst="rect">
            <a:avLst/>
          </a:prstGeom>
        </p:spPr>
        <p:txBody>
          <a:bodyPr lIns="91425" tIns="91425" rIns="91425" bIns="91425" anchor="t" anchorCtr="0">
            <a:noAutofit/>
          </a:bodyPr>
          <a:lstStyle/>
          <a:p>
            <a:pPr>
              <a:spcBef>
                <a:spcPts val="0"/>
              </a:spcBef>
              <a:buNone/>
            </a:pPr>
            <a:r>
              <a:rPr lang="en"/>
              <a:t>Overview and Histology</a:t>
            </a:r>
          </a:p>
        </p:txBody>
      </p:sp>
    </p:spTree>
    <p:extLst>
      <p:ext uri="{BB962C8B-B14F-4D97-AF65-F5344CB8AC3E}">
        <p14:creationId xmlns:p14="http://schemas.microsoft.com/office/powerpoint/2010/main" val="881439011"/>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147" name="Shape 14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48" name="Shape 148"/>
          <p:cNvPicPr preferRelativeResize="0"/>
          <p:nvPr/>
        </p:nvPicPr>
        <p:blipFill>
          <a:blip r:embed="rId3"/>
          <a:stretch>
            <a:fillRect/>
          </a:stretch>
        </p:blipFill>
        <p:spPr>
          <a:xfrm>
            <a:off x="1" y="0"/>
            <a:ext cx="5257699" cy="5257699"/>
          </a:xfrm>
          <a:prstGeom prst="rect">
            <a:avLst/>
          </a:prstGeom>
        </p:spPr>
      </p:pic>
      <p:pic>
        <p:nvPicPr>
          <p:cNvPr id="149" name="Shape 149"/>
          <p:cNvPicPr preferRelativeResize="0"/>
          <p:nvPr/>
        </p:nvPicPr>
        <p:blipFill>
          <a:blip r:embed="rId4"/>
          <a:stretch>
            <a:fillRect/>
          </a:stretch>
        </p:blipFill>
        <p:spPr>
          <a:xfrm>
            <a:off x="5257701" y="3952267"/>
            <a:ext cx="3891025" cy="2905733"/>
          </a:xfrm>
          <a:prstGeom prst="rect">
            <a:avLst/>
          </a:prstGeom>
        </p:spPr>
      </p:pic>
    </p:spTree>
    <p:extLst>
      <p:ext uri="{BB962C8B-B14F-4D97-AF65-F5344CB8AC3E}">
        <p14:creationId xmlns:p14="http://schemas.microsoft.com/office/powerpoint/2010/main" val="141934952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000"/>
              <a:t>Functions of the Nervous System</a:t>
            </a:r>
          </a:p>
        </p:txBody>
      </p:sp>
      <p:sp>
        <p:nvSpPr>
          <p:cNvPr id="155" name="Shape 155"/>
          <p:cNvSpPr txBox="1">
            <a:spLocks noGrp="1"/>
          </p:cNvSpPr>
          <p:nvPr>
            <p:ph type="body" idx="1"/>
          </p:nvPr>
        </p:nvSpPr>
        <p:spPr>
          <a:xfrm>
            <a:off x="457200" y="1730365"/>
            <a:ext cx="8229600" cy="51276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Sensory Functions</a:t>
            </a:r>
          </a:p>
          <a:p>
            <a:pPr marL="914400" lvl="1" indent="-381000" rtl="0">
              <a:spcBef>
                <a:spcPts val="0"/>
              </a:spcBef>
              <a:buClr>
                <a:schemeClr val="dk2"/>
              </a:buClr>
              <a:buSzPct val="80000"/>
              <a:buFont typeface="Courier New"/>
              <a:buChar char="o"/>
            </a:pPr>
            <a:r>
              <a:rPr lang="en"/>
              <a:t>Detect Stimuli</a:t>
            </a:r>
          </a:p>
          <a:p>
            <a:pPr marL="914400" lvl="1" indent="-381000" rtl="0">
              <a:spcBef>
                <a:spcPts val="0"/>
              </a:spcBef>
              <a:buClr>
                <a:schemeClr val="dk2"/>
              </a:buClr>
              <a:buSzPct val="80000"/>
              <a:buFont typeface="Courier New"/>
              <a:buChar char="o"/>
            </a:pPr>
            <a:r>
              <a:rPr lang="en"/>
              <a:t>Carried by sensory or AFFERENT neurons</a:t>
            </a:r>
          </a:p>
          <a:p>
            <a:pPr marL="457200" lvl="0" indent="-419100" rtl="0">
              <a:spcBef>
                <a:spcPts val="0"/>
              </a:spcBef>
              <a:buClr>
                <a:schemeClr val="dk2"/>
              </a:buClr>
              <a:buSzPct val="100000"/>
              <a:buFont typeface="Arial"/>
              <a:buChar char="●"/>
            </a:pPr>
            <a:r>
              <a:rPr lang="en"/>
              <a:t>Integrative Functions</a:t>
            </a:r>
          </a:p>
          <a:p>
            <a:pPr marL="914400" lvl="1" indent="-381000" rtl="0">
              <a:spcBef>
                <a:spcPts val="0"/>
              </a:spcBef>
              <a:buClr>
                <a:schemeClr val="dk2"/>
              </a:buClr>
              <a:buSzPct val="80000"/>
              <a:buFont typeface="Courier New"/>
              <a:buChar char="o"/>
            </a:pPr>
            <a:r>
              <a:rPr lang="en"/>
              <a:t>Process sensory information</a:t>
            </a:r>
          </a:p>
          <a:p>
            <a:pPr marL="914400" lvl="1" indent="-381000" rtl="0">
              <a:spcBef>
                <a:spcPts val="0"/>
              </a:spcBef>
              <a:buClr>
                <a:schemeClr val="dk2"/>
              </a:buClr>
              <a:buSzPct val="80000"/>
              <a:buFont typeface="Courier New"/>
              <a:buChar char="o"/>
            </a:pPr>
            <a:r>
              <a:rPr lang="en"/>
              <a:t>Carried out by interneurons</a:t>
            </a:r>
          </a:p>
          <a:p>
            <a:pPr marL="457200" lvl="0" indent="-419100" rtl="0">
              <a:spcBef>
                <a:spcPts val="0"/>
              </a:spcBef>
              <a:buClr>
                <a:schemeClr val="dk2"/>
              </a:buClr>
              <a:buSzPct val="100000"/>
              <a:buFont typeface="Arial"/>
              <a:buChar char="●"/>
            </a:pPr>
            <a:r>
              <a:rPr lang="en"/>
              <a:t>Motor Functions</a:t>
            </a:r>
          </a:p>
          <a:p>
            <a:pPr marL="914400" lvl="1" indent="-381000" rtl="0">
              <a:spcBef>
                <a:spcPts val="0"/>
              </a:spcBef>
              <a:buClr>
                <a:schemeClr val="dk2"/>
              </a:buClr>
              <a:buSzPct val="80000"/>
              <a:buFont typeface="Courier New"/>
              <a:buChar char="o"/>
            </a:pPr>
            <a:r>
              <a:rPr lang="en"/>
              <a:t>Respond to integrative decisions</a:t>
            </a:r>
          </a:p>
          <a:p>
            <a:pPr marL="914400" lvl="1" indent="-381000">
              <a:spcBef>
                <a:spcPts val="0"/>
              </a:spcBef>
              <a:buClr>
                <a:schemeClr val="dk2"/>
              </a:buClr>
              <a:buSzPct val="80000"/>
              <a:buFont typeface="Courier New"/>
              <a:buChar char="o"/>
            </a:pPr>
            <a:r>
              <a:rPr lang="en"/>
              <a:t>Carried out by motor or EFFERENT neurons</a:t>
            </a:r>
          </a:p>
        </p:txBody>
      </p:sp>
    </p:spTree>
    <p:extLst>
      <p:ext uri="{BB962C8B-B14F-4D97-AF65-F5344CB8AC3E}">
        <p14:creationId xmlns:p14="http://schemas.microsoft.com/office/powerpoint/2010/main" val="254403726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161" name="Shape 16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62" name="Shape 162"/>
          <p:cNvPicPr preferRelativeResize="0"/>
          <p:nvPr/>
        </p:nvPicPr>
        <p:blipFill>
          <a:blip r:embed="rId3"/>
          <a:stretch>
            <a:fillRect/>
          </a:stretch>
        </p:blipFill>
        <p:spPr>
          <a:xfrm>
            <a:off x="878776" y="1"/>
            <a:ext cx="6892443" cy="6857999"/>
          </a:xfrm>
          <a:prstGeom prst="rect">
            <a:avLst/>
          </a:prstGeom>
        </p:spPr>
      </p:pic>
    </p:spTree>
    <p:extLst>
      <p:ext uri="{BB962C8B-B14F-4D97-AF65-F5344CB8AC3E}">
        <p14:creationId xmlns:p14="http://schemas.microsoft.com/office/powerpoint/2010/main" val="255064179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0" y="2051600"/>
            <a:ext cx="3580500" cy="2754800"/>
          </a:xfrm>
          <a:prstGeom prst="rect">
            <a:avLst/>
          </a:prstGeom>
        </p:spPr>
        <p:txBody>
          <a:bodyPr lIns="91425" tIns="91425" rIns="91425" bIns="91425" anchor="b" anchorCtr="0">
            <a:noAutofit/>
          </a:bodyPr>
          <a:lstStyle/>
          <a:p>
            <a:pPr>
              <a:spcBef>
                <a:spcPts val="0"/>
              </a:spcBef>
              <a:buNone/>
            </a:pPr>
            <a:r>
              <a:rPr lang="en" sz="4000"/>
              <a:t>Organization of the Nervous System</a:t>
            </a:r>
          </a:p>
        </p:txBody>
      </p:sp>
      <p:pic>
        <p:nvPicPr>
          <p:cNvPr id="168" name="Shape 168"/>
          <p:cNvPicPr preferRelativeResize="0"/>
          <p:nvPr/>
        </p:nvPicPr>
        <p:blipFill>
          <a:blip r:embed="rId3"/>
          <a:stretch>
            <a:fillRect/>
          </a:stretch>
        </p:blipFill>
        <p:spPr>
          <a:xfrm>
            <a:off x="3519129" y="5"/>
            <a:ext cx="5624871" cy="6841967"/>
          </a:xfrm>
          <a:prstGeom prst="rect">
            <a:avLst/>
          </a:prstGeom>
        </p:spPr>
      </p:pic>
    </p:spTree>
    <p:extLst>
      <p:ext uri="{BB962C8B-B14F-4D97-AF65-F5344CB8AC3E}">
        <p14:creationId xmlns:p14="http://schemas.microsoft.com/office/powerpoint/2010/main" val="104759825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Checkpoint Questions</a:t>
            </a:r>
          </a:p>
        </p:txBody>
      </p:sp>
      <p:sp>
        <p:nvSpPr>
          <p:cNvPr id="219" name="Shape 219"/>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sz="2400"/>
              <a:t>1. What are the components of the CNS? of the PNS?</a:t>
            </a:r>
          </a:p>
          <a:p>
            <a:pPr rtl="0">
              <a:spcBef>
                <a:spcPts val="0"/>
              </a:spcBef>
              <a:buNone/>
            </a:pPr>
            <a:endParaRPr sz="2400"/>
          </a:p>
          <a:p>
            <a:pPr rtl="0">
              <a:spcBef>
                <a:spcPts val="0"/>
              </a:spcBef>
              <a:buNone/>
            </a:pPr>
            <a:r>
              <a:rPr lang="en" sz="2400"/>
              <a:t>2. What are the 3 basic functions of the nervous system?</a:t>
            </a:r>
          </a:p>
          <a:p>
            <a:pPr rtl="0">
              <a:spcBef>
                <a:spcPts val="0"/>
              </a:spcBef>
              <a:buNone/>
            </a:pPr>
            <a:endParaRPr sz="2400"/>
          </a:p>
          <a:p>
            <a:pPr rtl="0">
              <a:spcBef>
                <a:spcPts val="0"/>
              </a:spcBef>
              <a:buNone/>
            </a:pPr>
            <a:r>
              <a:rPr lang="en" sz="2400"/>
              <a:t>3. What does afferent mean? efferent?</a:t>
            </a:r>
          </a:p>
          <a:p>
            <a:pPr rtl="0">
              <a:spcBef>
                <a:spcPts val="0"/>
              </a:spcBef>
              <a:buNone/>
            </a:pPr>
            <a:endParaRPr sz="2400"/>
          </a:p>
          <a:p>
            <a:pPr rtl="0">
              <a:spcBef>
                <a:spcPts val="0"/>
              </a:spcBef>
              <a:buNone/>
            </a:pPr>
            <a:r>
              <a:rPr lang="en" sz="2400"/>
              <a:t>4. Draw a chart illustrating the organization of the nervous system.</a:t>
            </a:r>
          </a:p>
          <a:p>
            <a:pPr rtl="0">
              <a:spcBef>
                <a:spcPts val="0"/>
              </a:spcBef>
              <a:buNone/>
            </a:pPr>
            <a:endParaRPr/>
          </a:p>
          <a:p>
            <a:pPr>
              <a:spcBef>
                <a:spcPts val="0"/>
              </a:spcBef>
              <a:buNone/>
            </a:pPr>
            <a:endParaRPr/>
          </a:p>
        </p:txBody>
      </p:sp>
    </p:spTree>
    <p:extLst>
      <p:ext uri="{BB962C8B-B14F-4D97-AF65-F5344CB8AC3E}">
        <p14:creationId xmlns:p14="http://schemas.microsoft.com/office/powerpoint/2010/main" val="115618244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7"/>
            <a:ext cx="8229600" cy="868363"/>
          </a:xfrm>
          <a:solidFill>
            <a:srgbClr val="FF6600"/>
          </a:solidFill>
        </p:spPr>
        <p:txBody>
          <a:bodyPr/>
          <a:lstStyle/>
          <a:p>
            <a:pPr eaLnBrk="1" hangingPunct="1">
              <a:defRPr/>
            </a:pPr>
            <a:r>
              <a:rPr lang="en-US" sz="4800" b="1" smtClean="0">
                <a:solidFill>
                  <a:schemeClr val="tx1"/>
                </a:solidFill>
                <a:latin typeface="Comic Sans MS" charset="0"/>
              </a:rPr>
              <a:t>Neuroglial Cells</a:t>
            </a:r>
          </a:p>
        </p:txBody>
      </p:sp>
      <p:sp>
        <p:nvSpPr>
          <p:cNvPr id="22531" name="Rectangle 3"/>
          <p:cNvSpPr>
            <a:spLocks noGrp="1" noChangeArrowheads="1"/>
          </p:cNvSpPr>
          <p:nvPr>
            <p:ph idx="1"/>
          </p:nvPr>
        </p:nvSpPr>
        <p:spPr>
          <a:xfrm>
            <a:off x="0" y="1219200"/>
            <a:ext cx="9144000" cy="5486400"/>
          </a:xfrm>
        </p:spPr>
        <p:txBody>
          <a:bodyPr/>
          <a:lstStyle/>
          <a:p>
            <a:pPr eaLnBrk="1" hangingPunct="1"/>
            <a:r>
              <a:rPr lang="en-US" sz="2400" dirty="0" smtClean="0"/>
              <a:t>Most abundant in CNS</a:t>
            </a:r>
          </a:p>
          <a:p>
            <a:pPr eaLnBrk="1" hangingPunct="1"/>
            <a:r>
              <a:rPr lang="en-US" sz="2400" dirty="0" smtClean="0"/>
              <a:t>5 Major Types:</a:t>
            </a:r>
          </a:p>
          <a:p>
            <a:pPr eaLnBrk="1" hangingPunct="1">
              <a:buFontTx/>
              <a:buNone/>
            </a:pPr>
            <a:r>
              <a:rPr lang="en-US" sz="2400" dirty="0" smtClean="0"/>
              <a:t>	1.  </a:t>
            </a:r>
            <a:r>
              <a:rPr lang="en-US" sz="2400" b="1" dirty="0" err="1" smtClean="0">
                <a:solidFill>
                  <a:srgbClr val="FF0066"/>
                </a:solidFill>
              </a:rPr>
              <a:t>Microglial</a:t>
            </a:r>
            <a:r>
              <a:rPr lang="en-US" sz="2400" dirty="0" smtClean="0"/>
              <a:t> – phagocytes, protection</a:t>
            </a:r>
          </a:p>
          <a:p>
            <a:pPr eaLnBrk="1" hangingPunct="1">
              <a:buFontTx/>
              <a:buNone/>
            </a:pPr>
            <a:r>
              <a:rPr lang="en-US" sz="2400" dirty="0" smtClean="0"/>
              <a:t>	2.  </a:t>
            </a:r>
            <a:r>
              <a:rPr lang="en-US" sz="2400" b="1" dirty="0" err="1" smtClean="0">
                <a:solidFill>
                  <a:srgbClr val="FF9900"/>
                </a:solidFill>
              </a:rPr>
              <a:t>Oligodendrocytes</a:t>
            </a:r>
            <a:r>
              <a:rPr lang="en-US" sz="2400" dirty="0" smtClean="0"/>
              <a:t> – forms myelin in CNS</a:t>
            </a:r>
          </a:p>
          <a:p>
            <a:pPr eaLnBrk="1" hangingPunct="1">
              <a:buFontTx/>
              <a:buNone/>
            </a:pPr>
            <a:r>
              <a:rPr lang="en-US" sz="2400" dirty="0" smtClean="0"/>
              <a:t>	3.  </a:t>
            </a:r>
            <a:r>
              <a:rPr lang="en-US" sz="2400" b="1" dirty="0" err="1" smtClean="0">
                <a:solidFill>
                  <a:srgbClr val="0099FF"/>
                </a:solidFill>
              </a:rPr>
              <a:t>Astrocytes</a:t>
            </a:r>
            <a:r>
              <a:rPr lang="en-US" sz="2400" dirty="0" smtClean="0"/>
              <a:t> – provide support &amp; connection between neurons and blood supply</a:t>
            </a:r>
          </a:p>
          <a:p>
            <a:pPr eaLnBrk="1" hangingPunct="1">
              <a:buFontTx/>
              <a:buNone/>
            </a:pPr>
            <a:r>
              <a:rPr lang="en-US" sz="2400" dirty="0" smtClean="0"/>
              <a:t>	4.  </a:t>
            </a:r>
            <a:r>
              <a:rPr lang="en-US" sz="2400" b="1" dirty="0" err="1" smtClean="0">
                <a:solidFill>
                  <a:srgbClr val="6600CC"/>
                </a:solidFill>
              </a:rPr>
              <a:t>Ependymal</a:t>
            </a:r>
            <a:r>
              <a:rPr lang="en-US" sz="2400" b="1" dirty="0" smtClean="0"/>
              <a:t> </a:t>
            </a:r>
            <a:r>
              <a:rPr lang="en-US" sz="2400" b="1" dirty="0" smtClean="0">
                <a:solidFill>
                  <a:srgbClr val="6600CC"/>
                </a:solidFill>
              </a:rPr>
              <a:t>cells</a:t>
            </a:r>
            <a:r>
              <a:rPr lang="en-US" sz="2400" dirty="0" smtClean="0"/>
              <a:t> – lines cavities </a:t>
            </a:r>
            <a:r>
              <a:rPr lang="en-US" sz="2400" i="1" dirty="0" smtClean="0">
                <a:solidFill>
                  <a:srgbClr val="00CCFF"/>
                </a:solidFill>
              </a:rPr>
              <a:t>(</a:t>
            </a:r>
            <a:r>
              <a:rPr lang="en-US" sz="2400" i="1" u="sng" dirty="0" smtClean="0">
                <a:solidFill>
                  <a:srgbClr val="00CCFF"/>
                </a:solidFill>
                <a:latin typeface="Impress BT" pitchFamily="66" charset="0"/>
              </a:rPr>
              <a:t>Ventricles)</a:t>
            </a:r>
            <a:r>
              <a:rPr lang="en-US" sz="2400" dirty="0" smtClean="0"/>
              <a:t> of brain &amp; spinal cord, helps form CSF, ciliated</a:t>
            </a:r>
          </a:p>
          <a:p>
            <a:pPr eaLnBrk="1" hangingPunct="1">
              <a:buFontTx/>
              <a:buNone/>
            </a:pPr>
            <a:r>
              <a:rPr lang="en-US" sz="2400" dirty="0" smtClean="0"/>
              <a:t>	5.  </a:t>
            </a:r>
            <a:r>
              <a:rPr lang="en-US" sz="2400" b="1" dirty="0" smtClean="0">
                <a:solidFill>
                  <a:srgbClr val="009900"/>
                </a:solidFill>
              </a:rPr>
              <a:t>Schwann</a:t>
            </a:r>
            <a:r>
              <a:rPr lang="en-US" sz="2400" b="1" dirty="0" smtClean="0"/>
              <a:t> </a:t>
            </a:r>
            <a:r>
              <a:rPr lang="en-US" sz="2400" b="1" dirty="0" smtClean="0">
                <a:solidFill>
                  <a:srgbClr val="009900"/>
                </a:solidFill>
              </a:rPr>
              <a:t>cells</a:t>
            </a:r>
            <a:r>
              <a:rPr lang="en-US" sz="2400" dirty="0" smtClean="0"/>
              <a:t> – forms myelin in PNS</a:t>
            </a:r>
          </a:p>
        </p:txBody>
      </p:sp>
    </p:spTree>
    <p:extLst>
      <p:ext uri="{BB962C8B-B14F-4D97-AF65-F5344CB8AC3E}">
        <p14:creationId xmlns:p14="http://schemas.microsoft.com/office/powerpoint/2010/main" val="4076906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253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1000"/>
                                        <p:tgtEl>
                                          <p:spTgt spid="22531">
                                            <p:txEl>
                                              <p:pRg st="0" end="0"/>
                                            </p:txEl>
                                          </p:spTgt>
                                        </p:tgtEl>
                                      </p:cBhvr>
                                    </p:animEffect>
                                    <p:anim calcmode="lin" valueType="num">
                                      <p:cBhvr>
                                        <p:cTn id="12"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Effect transition="in" filter="fade">
                                      <p:cBhvr>
                                        <p:cTn id="19" dur="1000"/>
                                        <p:tgtEl>
                                          <p:spTgt spid="22531">
                                            <p:txEl>
                                              <p:pRg st="1" end="1"/>
                                            </p:txEl>
                                          </p:spTgt>
                                        </p:tgtEl>
                                      </p:cBhvr>
                                    </p:animEffect>
                                    <p:anim calcmode="lin" valueType="num">
                                      <p:cBhvr>
                                        <p:cTn id="20"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253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253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2531">
                                            <p:txEl>
                                              <p:pRg st="2" end="2"/>
                                            </p:txEl>
                                          </p:spTgt>
                                        </p:tgtEl>
                                        <p:attrNameLst>
                                          <p:attrName>style.visibility</p:attrName>
                                        </p:attrNameLst>
                                      </p:cBhvr>
                                      <p:to>
                                        <p:strVal val="visible"/>
                                      </p:to>
                                    </p:set>
                                    <p:animEffect transition="in" filter="fade">
                                      <p:cBhvr>
                                        <p:cTn id="27" dur="1000"/>
                                        <p:tgtEl>
                                          <p:spTgt spid="22531">
                                            <p:txEl>
                                              <p:pRg st="2" end="2"/>
                                            </p:txEl>
                                          </p:spTgt>
                                        </p:tgtEl>
                                      </p:cBhvr>
                                    </p:animEffect>
                                    <p:anim calcmode="lin" valueType="num">
                                      <p:cBhvr>
                                        <p:cTn id="2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animEffect transition="in" filter="fade">
                                      <p:cBhvr>
                                        <p:cTn id="35" dur="1000"/>
                                        <p:tgtEl>
                                          <p:spTgt spid="22531">
                                            <p:txEl>
                                              <p:pRg st="3" end="3"/>
                                            </p:txEl>
                                          </p:spTgt>
                                        </p:tgtEl>
                                      </p:cBhvr>
                                    </p:animEffect>
                                    <p:anim calcmode="lin" valueType="num">
                                      <p:cBhvr>
                                        <p:cTn id="3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2531">
                                            <p:txEl>
                                              <p:pRg st="4" end="4"/>
                                            </p:txEl>
                                          </p:spTgt>
                                        </p:tgtEl>
                                        <p:attrNameLst>
                                          <p:attrName>style.visibility</p:attrName>
                                        </p:attrNameLst>
                                      </p:cBhvr>
                                      <p:to>
                                        <p:strVal val="visible"/>
                                      </p:to>
                                    </p:set>
                                    <p:animEffect transition="in" filter="fade">
                                      <p:cBhvr>
                                        <p:cTn id="43" dur="1000"/>
                                        <p:tgtEl>
                                          <p:spTgt spid="22531">
                                            <p:txEl>
                                              <p:pRg st="4" end="4"/>
                                            </p:txEl>
                                          </p:spTgt>
                                        </p:tgtEl>
                                      </p:cBhvr>
                                    </p:animEffect>
                                    <p:anim calcmode="lin" valueType="num">
                                      <p:cBhvr>
                                        <p:cTn id="44"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22531">
                                            <p:txEl>
                                              <p:pRg st="5" end="5"/>
                                            </p:txEl>
                                          </p:spTgt>
                                        </p:tgtEl>
                                        <p:attrNameLst>
                                          <p:attrName>style.visibility</p:attrName>
                                        </p:attrNameLst>
                                      </p:cBhvr>
                                      <p:to>
                                        <p:strVal val="visible"/>
                                      </p:to>
                                    </p:set>
                                    <p:animEffect transition="in" filter="fade">
                                      <p:cBhvr>
                                        <p:cTn id="51" dur="1000"/>
                                        <p:tgtEl>
                                          <p:spTgt spid="22531">
                                            <p:txEl>
                                              <p:pRg st="5" end="5"/>
                                            </p:txEl>
                                          </p:spTgt>
                                        </p:tgtEl>
                                      </p:cBhvr>
                                    </p:animEffect>
                                    <p:anim calcmode="lin" valueType="num">
                                      <p:cBhvr>
                                        <p:cTn id="52"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22531">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2253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22531">
                                            <p:txEl>
                                              <p:pRg st="6" end="6"/>
                                            </p:txEl>
                                          </p:spTgt>
                                        </p:tgtEl>
                                        <p:attrNameLst>
                                          <p:attrName>style.visibility</p:attrName>
                                        </p:attrNameLst>
                                      </p:cBhvr>
                                      <p:to>
                                        <p:strVal val="visible"/>
                                      </p:to>
                                    </p:set>
                                    <p:animEffect transition="in" filter="fade">
                                      <p:cBhvr>
                                        <p:cTn id="59" dur="1000"/>
                                        <p:tgtEl>
                                          <p:spTgt spid="22531">
                                            <p:txEl>
                                              <p:pRg st="6" end="6"/>
                                            </p:txEl>
                                          </p:spTgt>
                                        </p:tgtEl>
                                      </p:cBhvr>
                                    </p:animEffect>
                                    <p:anim calcmode="lin" valueType="num">
                                      <p:cBhvr>
                                        <p:cTn id="60"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22531">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2253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0" descr="f14-6_cellular_organiza_c"/>
          <p:cNvPicPr>
            <a:picLocks noChangeAspect="1" noChangeArrowheads="1"/>
          </p:cNvPicPr>
          <p:nvPr/>
        </p:nvPicPr>
        <p:blipFill>
          <a:blip r:embed="rId2"/>
          <a:srcRect t="7455" b="3958"/>
          <a:stretch>
            <a:fillRect/>
          </a:stretch>
        </p:blipFill>
        <p:spPr bwMode="auto">
          <a:xfrm>
            <a:off x="0" y="0"/>
            <a:ext cx="8991600" cy="5556251"/>
          </a:xfrm>
          <a:prstGeom prst="rect">
            <a:avLst/>
          </a:prstGeom>
          <a:noFill/>
          <a:ln w="9525">
            <a:noFill/>
            <a:miter lim="800000"/>
            <a:headEnd/>
            <a:tailEnd/>
          </a:ln>
        </p:spPr>
      </p:pic>
      <p:sp>
        <p:nvSpPr>
          <p:cNvPr id="19467" name="Text Box 11"/>
          <p:cNvSpPr txBox="1">
            <a:spLocks noChangeArrowheads="1"/>
          </p:cNvSpPr>
          <p:nvPr/>
        </p:nvSpPr>
        <p:spPr bwMode="auto">
          <a:xfrm>
            <a:off x="457200" y="5638801"/>
            <a:ext cx="822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000" b="1" dirty="0">
                <a:latin typeface="Impress BT" charset="0"/>
                <a:ea typeface="ＭＳ Ｐゴシック" charset="0"/>
              </a:rPr>
              <a:t>Can you find two neurons in this picture? What division of the NS is being shown here? What </a:t>
            </a:r>
            <a:r>
              <a:rPr lang="en-US" sz="2000" b="1" dirty="0" err="1">
                <a:latin typeface="Impress BT" charset="0"/>
                <a:ea typeface="ＭＳ Ｐゴシック" charset="0"/>
              </a:rPr>
              <a:t>neuroglial</a:t>
            </a:r>
            <a:r>
              <a:rPr lang="en-US" sz="2000" b="1" dirty="0">
                <a:latin typeface="Impress BT" charset="0"/>
                <a:ea typeface="ＭＳ Ｐゴシック" charset="0"/>
              </a:rPr>
              <a:t> cell is not shown here and why not?</a:t>
            </a:r>
          </a:p>
        </p:txBody>
      </p:sp>
      <p:sp>
        <p:nvSpPr>
          <p:cNvPr id="19468" name="Text Box 12"/>
          <p:cNvSpPr txBox="1">
            <a:spLocks noChangeArrowheads="1"/>
          </p:cNvSpPr>
          <p:nvPr/>
        </p:nvSpPr>
        <p:spPr bwMode="auto">
          <a:xfrm>
            <a:off x="8077200" y="685801"/>
            <a:ext cx="6096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19469" name="Text Box 13"/>
          <p:cNvSpPr txBox="1">
            <a:spLocks noChangeArrowheads="1"/>
          </p:cNvSpPr>
          <p:nvPr/>
        </p:nvSpPr>
        <p:spPr bwMode="auto">
          <a:xfrm>
            <a:off x="0" y="3492501"/>
            <a:ext cx="16764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19470" name="Text Box 14"/>
          <p:cNvSpPr txBox="1">
            <a:spLocks noChangeArrowheads="1"/>
          </p:cNvSpPr>
          <p:nvPr/>
        </p:nvSpPr>
        <p:spPr bwMode="auto">
          <a:xfrm>
            <a:off x="0" y="3962401"/>
            <a:ext cx="167640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Tree>
    <p:extLst>
      <p:ext uri="{BB962C8B-B14F-4D97-AF65-F5344CB8AC3E}">
        <p14:creationId xmlns:p14="http://schemas.microsoft.com/office/powerpoint/2010/main" val="921855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7"/>
            <a:ext cx="8229600" cy="868363"/>
          </a:xfrm>
          <a:solidFill>
            <a:srgbClr val="FF6600"/>
          </a:solidFill>
        </p:spPr>
        <p:txBody>
          <a:bodyPr/>
          <a:lstStyle/>
          <a:p>
            <a:pPr eaLnBrk="1" hangingPunct="1">
              <a:defRPr/>
            </a:pPr>
            <a:r>
              <a:rPr lang="en-US" b="1" smtClean="0">
                <a:latin typeface="Comic Sans MS" charset="0"/>
              </a:rPr>
              <a:t>Neurons</a:t>
            </a:r>
          </a:p>
        </p:txBody>
      </p:sp>
      <p:sp>
        <p:nvSpPr>
          <p:cNvPr id="89091" name="Rectangle 3"/>
          <p:cNvSpPr>
            <a:spLocks noGrp="1" noChangeArrowheads="1"/>
          </p:cNvSpPr>
          <p:nvPr>
            <p:ph idx="1"/>
          </p:nvPr>
        </p:nvSpPr>
        <p:spPr>
          <a:xfrm>
            <a:off x="457200" y="1295400"/>
            <a:ext cx="5334000" cy="5029200"/>
          </a:xfrm>
        </p:spPr>
        <p:txBody>
          <a:bodyPr/>
          <a:lstStyle/>
          <a:p>
            <a:pPr eaLnBrk="1" hangingPunct="1">
              <a:lnSpc>
                <a:spcPct val="90000"/>
              </a:lnSpc>
            </a:pPr>
            <a:r>
              <a:rPr lang="en-US" sz="2000" dirty="0" smtClean="0"/>
              <a:t>Large in size</a:t>
            </a:r>
          </a:p>
          <a:p>
            <a:pPr eaLnBrk="1" hangingPunct="1">
              <a:lnSpc>
                <a:spcPct val="90000"/>
              </a:lnSpc>
            </a:pPr>
            <a:r>
              <a:rPr lang="en-US" sz="2000" dirty="0" smtClean="0"/>
              <a:t>Very high metabolic rate</a:t>
            </a:r>
          </a:p>
          <a:p>
            <a:pPr eaLnBrk="1" hangingPunct="1">
              <a:lnSpc>
                <a:spcPct val="90000"/>
              </a:lnSpc>
            </a:pPr>
            <a:r>
              <a:rPr lang="en-US" sz="2000" dirty="0" smtClean="0"/>
              <a:t>Amitotic (no replacing after destruction), no </a:t>
            </a:r>
            <a:r>
              <a:rPr lang="en-US" sz="2000" dirty="0" err="1" smtClean="0"/>
              <a:t>centrioles</a:t>
            </a:r>
            <a:endParaRPr lang="en-US" sz="2000" dirty="0" smtClean="0"/>
          </a:p>
          <a:p>
            <a:pPr eaLnBrk="1" hangingPunct="1">
              <a:lnSpc>
                <a:spcPct val="90000"/>
              </a:lnSpc>
            </a:pPr>
            <a:r>
              <a:rPr lang="en-US" sz="2000" dirty="0" smtClean="0"/>
              <a:t>Extreme longevity…over 100 yrs. possible</a:t>
            </a:r>
          </a:p>
          <a:p>
            <a:pPr eaLnBrk="1" hangingPunct="1">
              <a:lnSpc>
                <a:spcPct val="90000"/>
              </a:lnSpc>
            </a:pPr>
            <a:r>
              <a:rPr lang="en-US" sz="2000" dirty="0" smtClean="0"/>
              <a:t>Cell structures:</a:t>
            </a:r>
          </a:p>
          <a:p>
            <a:pPr eaLnBrk="1" hangingPunct="1">
              <a:lnSpc>
                <a:spcPct val="90000"/>
              </a:lnSpc>
              <a:buFontTx/>
              <a:buNone/>
            </a:pPr>
            <a:r>
              <a:rPr lang="en-US" sz="2000" dirty="0" smtClean="0"/>
              <a:t>	</a:t>
            </a:r>
            <a:r>
              <a:rPr lang="en-US" sz="2000" i="1" dirty="0" smtClean="0">
                <a:solidFill>
                  <a:srgbClr val="0000FF"/>
                </a:solidFill>
              </a:rPr>
              <a:t>- cell body, axon, dendrites, myelin sheath, nodes of </a:t>
            </a:r>
            <a:r>
              <a:rPr lang="en-US" sz="2000" i="1" dirty="0" err="1" smtClean="0">
                <a:solidFill>
                  <a:srgbClr val="0000FF"/>
                </a:solidFill>
              </a:rPr>
              <a:t>Ranvier</a:t>
            </a:r>
            <a:r>
              <a:rPr lang="en-US" sz="2000" i="1" dirty="0" smtClean="0">
                <a:solidFill>
                  <a:srgbClr val="0000FF"/>
                </a:solidFill>
              </a:rPr>
              <a:t>, nucleus, axon terminals, end bulbs, synapse</a:t>
            </a:r>
          </a:p>
          <a:p>
            <a:pPr eaLnBrk="1" hangingPunct="1">
              <a:lnSpc>
                <a:spcPct val="90000"/>
              </a:lnSpc>
              <a:buFontTx/>
              <a:buNone/>
            </a:pPr>
            <a:r>
              <a:rPr lang="en-US" sz="2000" i="1" dirty="0" smtClean="0"/>
              <a:t>	(If </a:t>
            </a:r>
            <a:r>
              <a:rPr lang="en-US" sz="2000" i="1" dirty="0" err="1" smtClean="0"/>
              <a:t>myelinated</a:t>
            </a:r>
            <a:r>
              <a:rPr lang="en-US" sz="2000" i="1" dirty="0" smtClean="0"/>
              <a:t>, will have Schwann cells or </a:t>
            </a:r>
            <a:r>
              <a:rPr lang="en-US" sz="2000" i="1" dirty="0" err="1" smtClean="0"/>
              <a:t>Oligodendrocytes</a:t>
            </a:r>
            <a:r>
              <a:rPr lang="en-US" sz="2000" i="1" dirty="0" smtClean="0"/>
              <a:t> attached to axon)</a:t>
            </a:r>
            <a:r>
              <a:rPr lang="en-US" sz="2000" dirty="0" smtClean="0"/>
              <a:t> </a:t>
            </a:r>
          </a:p>
          <a:p>
            <a:pPr eaLnBrk="1" hangingPunct="1">
              <a:lnSpc>
                <a:spcPct val="90000"/>
              </a:lnSpc>
            </a:pPr>
            <a:endParaRPr lang="en-US" sz="2800" dirty="0" smtClean="0"/>
          </a:p>
        </p:txBody>
      </p:sp>
      <p:pic>
        <p:nvPicPr>
          <p:cNvPr id="13315" name="Picture 5" descr="neuron_parts"/>
          <p:cNvPicPr>
            <a:picLocks noChangeAspect="1" noChangeArrowheads="1"/>
          </p:cNvPicPr>
          <p:nvPr/>
        </p:nvPicPr>
        <p:blipFill>
          <a:blip r:embed="rId2"/>
          <a:srcRect/>
          <a:stretch>
            <a:fillRect/>
          </a:stretch>
        </p:blipFill>
        <p:spPr bwMode="auto">
          <a:xfrm>
            <a:off x="5943602" y="1371600"/>
            <a:ext cx="3078163" cy="4114800"/>
          </a:xfrm>
          <a:prstGeom prst="rect">
            <a:avLst/>
          </a:prstGeom>
          <a:noFill/>
          <a:ln w="9525">
            <a:noFill/>
            <a:miter lim="800000"/>
            <a:headEnd/>
            <a:tailEnd/>
          </a:ln>
        </p:spPr>
      </p:pic>
    </p:spTree>
    <p:extLst>
      <p:ext uri="{BB962C8B-B14F-4D97-AF65-F5344CB8AC3E}">
        <p14:creationId xmlns:p14="http://schemas.microsoft.com/office/powerpoint/2010/main" val="178847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fade">
                                      <p:cBhvr>
                                        <p:cTn id="17" dur="2000"/>
                                        <p:tgtEl>
                                          <p:spTgt spid="890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091">
                                            <p:txEl>
                                              <p:pRg st="2" end="2"/>
                                            </p:txEl>
                                          </p:spTgt>
                                        </p:tgtEl>
                                        <p:attrNameLst>
                                          <p:attrName>style.visibility</p:attrName>
                                        </p:attrNameLst>
                                      </p:cBhvr>
                                      <p:to>
                                        <p:strVal val="visible"/>
                                      </p:to>
                                    </p:set>
                                    <p:animEffect transition="in" filter="fade">
                                      <p:cBhvr>
                                        <p:cTn id="22" dur="2000"/>
                                        <p:tgtEl>
                                          <p:spTgt spid="890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091">
                                            <p:txEl>
                                              <p:pRg st="3" end="3"/>
                                            </p:txEl>
                                          </p:spTgt>
                                        </p:tgtEl>
                                        <p:attrNameLst>
                                          <p:attrName>style.visibility</p:attrName>
                                        </p:attrNameLst>
                                      </p:cBhvr>
                                      <p:to>
                                        <p:strVal val="visible"/>
                                      </p:to>
                                    </p:set>
                                    <p:animEffect transition="in" filter="fade">
                                      <p:cBhvr>
                                        <p:cTn id="27" dur="2000"/>
                                        <p:tgtEl>
                                          <p:spTgt spid="890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091">
                                            <p:txEl>
                                              <p:pRg st="4" end="4"/>
                                            </p:txEl>
                                          </p:spTgt>
                                        </p:tgtEl>
                                        <p:attrNameLst>
                                          <p:attrName>style.visibility</p:attrName>
                                        </p:attrNameLst>
                                      </p:cBhvr>
                                      <p:to>
                                        <p:strVal val="visible"/>
                                      </p:to>
                                    </p:set>
                                    <p:animEffect transition="in" filter="fade">
                                      <p:cBhvr>
                                        <p:cTn id="32" dur="2000"/>
                                        <p:tgtEl>
                                          <p:spTgt spid="890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Effect transition="in" filter="fade">
                                      <p:cBhvr>
                                        <p:cTn id="37" dur="2000"/>
                                        <p:tgtEl>
                                          <p:spTgt spid="890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9091">
                                            <p:txEl>
                                              <p:pRg st="6" end="6"/>
                                            </p:txEl>
                                          </p:spTgt>
                                        </p:tgtEl>
                                        <p:attrNameLst>
                                          <p:attrName>style.visibility</p:attrName>
                                        </p:attrNameLst>
                                      </p:cBhvr>
                                      <p:to>
                                        <p:strVal val="visible"/>
                                      </p:to>
                                    </p:set>
                                    <p:animEffect transition="in" filter="fade">
                                      <p:cBhvr>
                                        <p:cTn id="42" dur="20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Neuron"/>
          <p:cNvPicPr>
            <a:picLocks noChangeAspect="1" noChangeArrowheads="1"/>
          </p:cNvPicPr>
          <p:nvPr/>
        </p:nvPicPr>
        <p:blipFill>
          <a:blip r:embed="rId2"/>
          <a:srcRect/>
          <a:stretch>
            <a:fillRect/>
          </a:stretch>
        </p:blipFill>
        <p:spPr bwMode="auto">
          <a:xfrm>
            <a:off x="0" y="1447801"/>
            <a:ext cx="9144000" cy="5264151"/>
          </a:xfrm>
          <a:prstGeom prst="rect">
            <a:avLst/>
          </a:prstGeom>
          <a:noFill/>
          <a:ln w="9525">
            <a:noFill/>
            <a:miter lim="800000"/>
            <a:headEnd/>
            <a:tailEnd/>
          </a:ln>
        </p:spPr>
      </p:pic>
      <p:sp>
        <p:nvSpPr>
          <p:cNvPr id="23555" name="Text Box 3"/>
          <p:cNvSpPr txBox="1">
            <a:spLocks noChangeArrowheads="1"/>
          </p:cNvSpPr>
          <p:nvPr/>
        </p:nvSpPr>
        <p:spPr bwMode="auto">
          <a:xfrm>
            <a:off x="914400" y="381001"/>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a:solidFill>
                  <a:srgbClr val="9900CC"/>
                </a:solidFill>
                <a:latin typeface="AdLib BT" charset="0"/>
                <a:ea typeface="ＭＳ Ｐゴシック" charset="0"/>
              </a:rPr>
              <a:t>Basic Neuron Anatomy</a:t>
            </a:r>
          </a:p>
        </p:txBody>
      </p:sp>
    </p:spTree>
    <p:extLst>
      <p:ext uri="{BB962C8B-B14F-4D97-AF65-F5344CB8AC3E}">
        <p14:creationId xmlns:p14="http://schemas.microsoft.com/office/powerpoint/2010/main" val="2400571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69294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79" name="Text Box 3"/>
          <p:cNvSpPr txBox="1">
            <a:spLocks noChangeArrowheads="1"/>
          </p:cNvSpPr>
          <p:nvPr/>
        </p:nvSpPr>
        <p:spPr bwMode="auto">
          <a:xfrm>
            <a:off x="304800" y="609602"/>
            <a:ext cx="2667000" cy="2862322"/>
          </a:xfrm>
          <a:prstGeom prst="rect">
            <a:avLst/>
          </a:prstGeom>
          <a:noFill/>
          <a:ln w="5715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1">
                <a:solidFill>
                  <a:srgbClr val="FF0066"/>
                </a:solidFill>
                <a:latin typeface="Comic Sans MS" charset="0"/>
                <a:ea typeface="ＭＳ Ｐゴシック" charset="0"/>
              </a:rPr>
              <a:t>Impulses move along a one-way path!</a:t>
            </a:r>
          </a:p>
          <a:p>
            <a:pPr algn="ctr">
              <a:spcBef>
                <a:spcPct val="50000"/>
              </a:spcBef>
              <a:defRPr/>
            </a:pPr>
            <a:r>
              <a:rPr lang="en-US" sz="2400" b="1">
                <a:solidFill>
                  <a:srgbClr val="9900CC"/>
                </a:solidFill>
                <a:latin typeface="Comic Sans MS" charset="0"/>
                <a:ea typeface="ＭＳ Ｐゴシック" charset="0"/>
              </a:rPr>
              <a:t>Dendrites</a:t>
            </a:r>
          </a:p>
          <a:p>
            <a:pPr algn="ctr">
              <a:spcBef>
                <a:spcPct val="50000"/>
              </a:spcBef>
              <a:defRPr/>
            </a:pPr>
            <a:r>
              <a:rPr lang="en-US" sz="2400" b="1">
                <a:solidFill>
                  <a:srgbClr val="0000FF"/>
                </a:solidFill>
                <a:latin typeface="Comic Sans MS" charset="0"/>
                <a:ea typeface="ＭＳ Ｐゴシック" charset="0"/>
              </a:rPr>
              <a:t>Cell body</a:t>
            </a:r>
          </a:p>
          <a:p>
            <a:pPr algn="ctr">
              <a:spcBef>
                <a:spcPct val="50000"/>
              </a:spcBef>
              <a:defRPr/>
            </a:pPr>
            <a:r>
              <a:rPr lang="en-US" sz="2400" b="1">
                <a:solidFill>
                  <a:srgbClr val="008000"/>
                </a:solidFill>
                <a:latin typeface="Comic Sans MS" charset="0"/>
                <a:ea typeface="ＭＳ Ｐゴシック" charset="0"/>
              </a:rPr>
              <a:t>Axon</a:t>
            </a:r>
          </a:p>
        </p:txBody>
      </p:sp>
      <p:sp>
        <p:nvSpPr>
          <p:cNvPr id="24580" name="Line 4"/>
          <p:cNvSpPr>
            <a:spLocks noChangeShapeType="1"/>
          </p:cNvSpPr>
          <p:nvPr/>
        </p:nvSpPr>
        <p:spPr bwMode="auto">
          <a:xfrm>
            <a:off x="1600200" y="2895600"/>
            <a:ext cx="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4581" name="Line 5"/>
          <p:cNvSpPr>
            <a:spLocks noChangeShapeType="1"/>
          </p:cNvSpPr>
          <p:nvPr/>
        </p:nvSpPr>
        <p:spPr bwMode="auto">
          <a:xfrm>
            <a:off x="1600200" y="2362200"/>
            <a:ext cx="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24597" name="Text Box 21"/>
          <p:cNvSpPr txBox="1">
            <a:spLocks noChangeArrowheads="1"/>
          </p:cNvSpPr>
          <p:nvPr/>
        </p:nvSpPr>
        <p:spPr bwMode="auto">
          <a:xfrm>
            <a:off x="2955926" y="24749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
        <p:nvSpPr>
          <p:cNvPr id="24613" name="Text Box 37"/>
          <p:cNvSpPr txBox="1">
            <a:spLocks noChangeArrowheads="1"/>
          </p:cNvSpPr>
          <p:nvPr/>
        </p:nvSpPr>
        <p:spPr bwMode="auto">
          <a:xfrm>
            <a:off x="898526" y="25511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Arial" charset="0"/>
              <a:ea typeface="ＭＳ Ｐゴシック" charset="0"/>
            </a:endParaRPr>
          </a:p>
        </p:txBody>
      </p:sp>
    </p:spTree>
    <p:extLst>
      <p:ext uri="{BB962C8B-B14F-4D97-AF65-F5344CB8AC3E}">
        <p14:creationId xmlns:p14="http://schemas.microsoft.com/office/powerpoint/2010/main" val="1740219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77901" y="207501"/>
            <a:ext cx="8847599" cy="1392799"/>
          </a:xfrm>
          <a:prstGeom prst="rect">
            <a:avLst/>
          </a:prstGeom>
        </p:spPr>
        <p:txBody>
          <a:bodyPr lIns="91425" tIns="91425" rIns="91425" bIns="91425" anchor="b" anchorCtr="0">
            <a:noAutofit/>
          </a:bodyPr>
          <a:lstStyle/>
          <a:p>
            <a:pPr>
              <a:spcBef>
                <a:spcPts val="0"/>
              </a:spcBef>
              <a:buNone/>
            </a:pPr>
            <a:r>
              <a:rPr lang="en" sz="3600"/>
              <a:t>Overview of the Nervous System</a:t>
            </a:r>
          </a:p>
        </p:txBody>
      </p:sp>
      <p:sp>
        <p:nvSpPr>
          <p:cNvPr id="111" name="Shape 111"/>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Georgia"/>
              <a:buChar char="●"/>
            </a:pPr>
            <a:r>
              <a:rPr lang="en"/>
              <a:t>Objectives:</a:t>
            </a:r>
          </a:p>
          <a:p>
            <a:pPr lvl="0" rtl="0">
              <a:spcBef>
                <a:spcPts val="0"/>
              </a:spcBef>
              <a:buNone/>
            </a:pPr>
            <a:endParaRPr/>
          </a:p>
          <a:p>
            <a:pPr marL="914400" lvl="1" indent="-381000" rtl="0">
              <a:spcBef>
                <a:spcPts val="0"/>
              </a:spcBef>
              <a:buClr>
                <a:schemeClr val="dk2"/>
              </a:buClr>
              <a:buSzPct val="80000"/>
              <a:buFont typeface="Georgia"/>
              <a:buChar char="○"/>
            </a:pPr>
            <a:r>
              <a:rPr lang="en"/>
              <a:t>List the structure and basic functions of the nervous system</a:t>
            </a:r>
          </a:p>
          <a:p>
            <a:pPr marL="457200" lvl="0" indent="0" rtl="0">
              <a:spcBef>
                <a:spcPts val="0"/>
              </a:spcBef>
              <a:buNone/>
            </a:pPr>
            <a:endParaRPr/>
          </a:p>
          <a:p>
            <a:pPr marL="914400" lvl="1" indent="-381000" rtl="0">
              <a:spcBef>
                <a:spcPts val="0"/>
              </a:spcBef>
              <a:buClr>
                <a:schemeClr val="dk2"/>
              </a:buClr>
              <a:buSzPct val="80000"/>
              <a:buFont typeface="Georgia"/>
              <a:buChar char="○"/>
            </a:pPr>
            <a:r>
              <a:rPr lang="en"/>
              <a:t>Describe the organization of the nervous system</a:t>
            </a:r>
          </a:p>
          <a:p>
            <a:pPr lvl="0" rtl="0">
              <a:spcBef>
                <a:spcPts val="0"/>
              </a:spcBef>
              <a:buNone/>
            </a:pPr>
            <a:endParaRPr/>
          </a:p>
          <a:p>
            <a:pPr>
              <a:spcBef>
                <a:spcPts val="0"/>
              </a:spcBef>
              <a:buNone/>
            </a:pPr>
            <a:endParaRPr/>
          </a:p>
        </p:txBody>
      </p:sp>
    </p:spTree>
    <p:extLst>
      <p:ext uri="{BB962C8B-B14F-4D97-AF65-F5344CB8AC3E}">
        <p14:creationId xmlns:p14="http://schemas.microsoft.com/office/powerpoint/2010/main" val="2645664882"/>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Neurons - continued</a:t>
            </a:r>
          </a:p>
        </p:txBody>
      </p:sp>
      <p:sp>
        <p:nvSpPr>
          <p:cNvPr id="250" name="Shape 250"/>
          <p:cNvSpPr txBox="1">
            <a:spLocks noGrp="1"/>
          </p:cNvSpPr>
          <p:nvPr>
            <p:ph type="body" idx="1"/>
          </p:nvPr>
        </p:nvSpPr>
        <p:spPr>
          <a:xfrm>
            <a:off x="457200" y="1730365"/>
            <a:ext cx="8229600" cy="5127600"/>
          </a:xfrm>
          <a:prstGeom prst="rect">
            <a:avLst/>
          </a:prstGeom>
        </p:spPr>
        <p:txBody>
          <a:bodyPr lIns="91425" tIns="91425" rIns="91425" bIns="91425" anchor="t" anchorCtr="0">
            <a:noAutofit/>
          </a:bodyPr>
          <a:lstStyle/>
          <a:p>
            <a:pPr rtl="0">
              <a:spcBef>
                <a:spcPts val="0"/>
              </a:spcBef>
              <a:buNone/>
            </a:pPr>
            <a:r>
              <a:rPr lang="en" b="1"/>
              <a:t>Axon Terminals</a:t>
            </a:r>
            <a:r>
              <a:rPr lang="en"/>
              <a:t> - end branches of an axon</a:t>
            </a:r>
          </a:p>
          <a:p>
            <a:pPr rtl="0">
              <a:spcBef>
                <a:spcPts val="0"/>
              </a:spcBef>
              <a:buNone/>
            </a:pPr>
            <a:r>
              <a:rPr lang="en" b="1"/>
              <a:t>Synapse</a:t>
            </a:r>
            <a:r>
              <a:rPr lang="en"/>
              <a:t> - the site where a neuron communicates with another cell</a:t>
            </a:r>
          </a:p>
          <a:p>
            <a:pPr rtl="0">
              <a:spcBef>
                <a:spcPts val="0"/>
              </a:spcBef>
              <a:buNone/>
            </a:pPr>
            <a:r>
              <a:rPr lang="en" b="1"/>
              <a:t>Synaptic end bulb</a:t>
            </a:r>
            <a:r>
              <a:rPr lang="en"/>
              <a:t> - swollen tips of an axon terminal</a:t>
            </a:r>
          </a:p>
          <a:p>
            <a:pPr>
              <a:spcBef>
                <a:spcPts val="0"/>
              </a:spcBef>
              <a:buNone/>
            </a:pPr>
            <a:r>
              <a:rPr lang="en" b="1"/>
              <a:t>Synaptic Vessicles</a:t>
            </a:r>
            <a:r>
              <a:rPr lang="en"/>
              <a:t> - tiny sacs that store chemicals called neurotransmitters</a:t>
            </a:r>
          </a:p>
        </p:txBody>
      </p:sp>
    </p:spTree>
    <p:extLst>
      <p:ext uri="{BB962C8B-B14F-4D97-AF65-F5344CB8AC3E}">
        <p14:creationId xmlns:p14="http://schemas.microsoft.com/office/powerpoint/2010/main" val="138568342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256" name="Shape 25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257" name="Shape 257"/>
          <p:cNvPicPr preferRelativeResize="0"/>
          <p:nvPr/>
        </p:nvPicPr>
        <p:blipFill>
          <a:blip r:embed="rId3"/>
          <a:stretch>
            <a:fillRect/>
          </a:stretch>
        </p:blipFill>
        <p:spPr>
          <a:xfrm>
            <a:off x="1246759" y="103749"/>
            <a:ext cx="6650490" cy="6650499"/>
          </a:xfrm>
          <a:prstGeom prst="rect">
            <a:avLst/>
          </a:prstGeom>
        </p:spPr>
      </p:pic>
    </p:spTree>
    <p:extLst>
      <p:ext uri="{BB962C8B-B14F-4D97-AF65-F5344CB8AC3E}">
        <p14:creationId xmlns:p14="http://schemas.microsoft.com/office/powerpoint/2010/main" val="249309117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276" name="Shape 27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277" name="Shape 277"/>
          <p:cNvPicPr preferRelativeResize="0"/>
          <p:nvPr/>
        </p:nvPicPr>
        <p:blipFill>
          <a:blip r:embed="rId3"/>
          <a:stretch>
            <a:fillRect/>
          </a:stretch>
        </p:blipFill>
        <p:spPr>
          <a:xfrm>
            <a:off x="1738301" y="2218567"/>
            <a:ext cx="5667375" cy="3860800"/>
          </a:xfrm>
          <a:prstGeom prst="rect">
            <a:avLst/>
          </a:prstGeom>
        </p:spPr>
      </p:pic>
    </p:spTree>
    <p:extLst>
      <p:ext uri="{BB962C8B-B14F-4D97-AF65-F5344CB8AC3E}">
        <p14:creationId xmlns:p14="http://schemas.microsoft.com/office/powerpoint/2010/main" val="2672995762"/>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Histology of Nervous Tissue</a:t>
            </a:r>
          </a:p>
        </p:txBody>
      </p:sp>
      <p:sp>
        <p:nvSpPr>
          <p:cNvPr id="225" name="Shape 225"/>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Objectives</a:t>
            </a:r>
          </a:p>
          <a:p>
            <a:pPr marL="457200" lvl="0" indent="-419100" rtl="0">
              <a:spcBef>
                <a:spcPts val="0"/>
              </a:spcBef>
              <a:buClr>
                <a:schemeClr val="dk2"/>
              </a:buClr>
              <a:buSzPct val="100000"/>
              <a:buFont typeface="Arial"/>
              <a:buChar char="●"/>
            </a:pPr>
            <a:r>
              <a:rPr lang="en"/>
              <a:t>Contrast the characteristics and functions of neurons and neuroglia</a:t>
            </a:r>
          </a:p>
          <a:p>
            <a:pPr marL="457200" lvl="0" indent="-419100">
              <a:spcBef>
                <a:spcPts val="0"/>
              </a:spcBef>
              <a:buClr>
                <a:schemeClr val="dk2"/>
              </a:buClr>
              <a:buSzPct val="100000"/>
              <a:buFont typeface="Arial"/>
              <a:buChar char="●"/>
            </a:pPr>
            <a:r>
              <a:rPr lang="en"/>
              <a:t>Distinguish between gray matter and white matter</a:t>
            </a:r>
          </a:p>
        </p:txBody>
      </p:sp>
    </p:spTree>
    <p:extLst>
      <p:ext uri="{BB962C8B-B14F-4D97-AF65-F5344CB8AC3E}">
        <p14:creationId xmlns:p14="http://schemas.microsoft.com/office/powerpoint/2010/main" val="3627262414"/>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Cells found in Nervous Tissue</a:t>
            </a:r>
          </a:p>
        </p:txBody>
      </p:sp>
      <p:sp>
        <p:nvSpPr>
          <p:cNvPr id="231" name="Shape 231"/>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Neurons (nerve cells)</a:t>
            </a:r>
          </a:p>
          <a:p>
            <a:pPr marL="914400" lvl="1" indent="-381000" rtl="0">
              <a:spcBef>
                <a:spcPts val="0"/>
              </a:spcBef>
              <a:buClr>
                <a:schemeClr val="dk2"/>
              </a:buClr>
              <a:buSzPct val="80000"/>
              <a:buFont typeface="Courier New"/>
              <a:buChar char="o"/>
            </a:pPr>
            <a:r>
              <a:rPr lang="en"/>
              <a:t>basic information-processing units</a:t>
            </a:r>
          </a:p>
          <a:p>
            <a:pPr lvl="0" rtl="0">
              <a:spcBef>
                <a:spcPts val="0"/>
              </a:spcBef>
              <a:buNone/>
            </a:pPr>
            <a:endParaRPr/>
          </a:p>
          <a:p>
            <a:pPr marL="457200" lvl="0" indent="-419100" rtl="0">
              <a:spcBef>
                <a:spcPts val="0"/>
              </a:spcBef>
              <a:buClr>
                <a:schemeClr val="dk2"/>
              </a:buClr>
              <a:buSzPct val="100000"/>
              <a:buFont typeface="Arial"/>
              <a:buChar char="●"/>
            </a:pPr>
            <a:r>
              <a:rPr lang="en"/>
              <a:t>Neuroglia</a:t>
            </a:r>
          </a:p>
          <a:p>
            <a:pPr marL="914400" lvl="1" indent="-381000">
              <a:spcBef>
                <a:spcPts val="0"/>
              </a:spcBef>
              <a:buClr>
                <a:schemeClr val="dk2"/>
              </a:buClr>
              <a:buSzPct val="80000"/>
              <a:buFont typeface="Courier New"/>
              <a:buChar char="o"/>
            </a:pPr>
            <a:r>
              <a:rPr lang="en"/>
              <a:t>support, nourish and protect the neurons</a:t>
            </a:r>
          </a:p>
        </p:txBody>
      </p:sp>
    </p:spTree>
    <p:extLst>
      <p:ext uri="{BB962C8B-B14F-4D97-AF65-F5344CB8AC3E}">
        <p14:creationId xmlns:p14="http://schemas.microsoft.com/office/powerpoint/2010/main" val="342461540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Neuroglia</a:t>
            </a:r>
          </a:p>
        </p:txBody>
      </p:sp>
      <p:sp>
        <p:nvSpPr>
          <p:cNvPr id="263" name="Shape 263"/>
          <p:cNvSpPr txBox="1">
            <a:spLocks noGrp="1"/>
          </p:cNvSpPr>
          <p:nvPr>
            <p:ph type="body" idx="1"/>
          </p:nvPr>
        </p:nvSpPr>
        <p:spPr>
          <a:xfrm>
            <a:off x="0" y="1516767"/>
            <a:ext cx="3310800" cy="4837200"/>
          </a:xfrm>
          <a:prstGeom prst="rect">
            <a:avLst/>
          </a:prstGeom>
        </p:spPr>
        <p:txBody>
          <a:bodyPr lIns="91425" tIns="91425" rIns="91425" bIns="91425" anchor="t" anchorCtr="0">
            <a:noAutofit/>
          </a:bodyPr>
          <a:lstStyle/>
          <a:p>
            <a:pPr rtl="0">
              <a:spcBef>
                <a:spcPts val="0"/>
              </a:spcBef>
              <a:buNone/>
            </a:pPr>
            <a:r>
              <a:rPr lang="en" sz="2400"/>
              <a:t>6 types</a:t>
            </a:r>
          </a:p>
          <a:p>
            <a:pPr marL="457200" lvl="0" indent="-381000" rtl="0">
              <a:spcBef>
                <a:spcPts val="0"/>
              </a:spcBef>
              <a:buClr>
                <a:schemeClr val="dk2"/>
              </a:buClr>
              <a:buSzPct val="100000"/>
              <a:buFont typeface="Arial"/>
              <a:buChar char="●"/>
            </a:pPr>
            <a:r>
              <a:rPr lang="en" sz="2400"/>
              <a:t>Astrocytes</a:t>
            </a:r>
          </a:p>
          <a:p>
            <a:pPr marL="457200" lvl="0" indent="-381000" rtl="0">
              <a:spcBef>
                <a:spcPts val="0"/>
              </a:spcBef>
              <a:buClr>
                <a:schemeClr val="dk2"/>
              </a:buClr>
              <a:buSzPct val="100000"/>
              <a:buFont typeface="Arial"/>
              <a:buChar char="●"/>
            </a:pPr>
            <a:r>
              <a:rPr lang="en" sz="2400"/>
              <a:t>Oligodendrocytes</a:t>
            </a:r>
          </a:p>
          <a:p>
            <a:pPr marL="457200" lvl="0" indent="-381000" rtl="0">
              <a:spcBef>
                <a:spcPts val="0"/>
              </a:spcBef>
              <a:buClr>
                <a:schemeClr val="dk2"/>
              </a:buClr>
              <a:buSzPct val="100000"/>
              <a:buFont typeface="Arial"/>
              <a:buChar char="●"/>
            </a:pPr>
            <a:r>
              <a:rPr lang="en" sz="2400"/>
              <a:t>Microglia</a:t>
            </a:r>
          </a:p>
          <a:p>
            <a:pPr marL="457200" lvl="0" indent="-381000" rtl="0">
              <a:spcBef>
                <a:spcPts val="0"/>
              </a:spcBef>
              <a:buClr>
                <a:schemeClr val="dk2"/>
              </a:buClr>
              <a:buSzPct val="100000"/>
              <a:buFont typeface="Arial"/>
              <a:buChar char="●"/>
            </a:pPr>
            <a:r>
              <a:rPr lang="en" sz="2400"/>
              <a:t>Ependymal Cells</a:t>
            </a:r>
          </a:p>
          <a:p>
            <a:pPr marL="457200" lvl="0" indent="-381000" rtl="0">
              <a:spcBef>
                <a:spcPts val="0"/>
              </a:spcBef>
              <a:buClr>
                <a:schemeClr val="dk2"/>
              </a:buClr>
              <a:buSzPct val="100000"/>
              <a:buFont typeface="Arial"/>
              <a:buChar char="●"/>
            </a:pPr>
            <a:r>
              <a:rPr lang="en" sz="2400"/>
              <a:t>Schwann Cells</a:t>
            </a:r>
          </a:p>
          <a:p>
            <a:pPr marL="457200" lvl="0" indent="-381000">
              <a:spcBef>
                <a:spcPts val="0"/>
              </a:spcBef>
              <a:buClr>
                <a:schemeClr val="dk2"/>
              </a:buClr>
              <a:buSzPct val="100000"/>
              <a:buFont typeface="Arial"/>
              <a:buChar char="●"/>
            </a:pPr>
            <a:r>
              <a:rPr lang="en" sz="2400"/>
              <a:t>Satellite Cells</a:t>
            </a:r>
          </a:p>
        </p:txBody>
      </p:sp>
      <p:pic>
        <p:nvPicPr>
          <p:cNvPr id="264" name="Shape 264"/>
          <p:cNvPicPr preferRelativeResize="0"/>
          <p:nvPr/>
        </p:nvPicPr>
        <p:blipFill>
          <a:blip r:embed="rId3"/>
          <a:stretch>
            <a:fillRect/>
          </a:stretch>
        </p:blipFill>
        <p:spPr>
          <a:xfrm>
            <a:off x="3310901" y="1012700"/>
            <a:ext cx="5833099" cy="5845299"/>
          </a:xfrm>
          <a:prstGeom prst="rect">
            <a:avLst/>
          </a:prstGeom>
        </p:spPr>
      </p:pic>
    </p:spTree>
    <p:extLst>
      <p:ext uri="{BB962C8B-B14F-4D97-AF65-F5344CB8AC3E}">
        <p14:creationId xmlns:p14="http://schemas.microsoft.com/office/powerpoint/2010/main" val="1071189374"/>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Myelination</a:t>
            </a:r>
          </a:p>
        </p:txBody>
      </p:sp>
      <p:sp>
        <p:nvSpPr>
          <p:cNvPr id="270" name="Shape 270"/>
          <p:cNvSpPr txBox="1">
            <a:spLocks noGrp="1"/>
          </p:cNvSpPr>
          <p:nvPr>
            <p:ph type="body" idx="1"/>
          </p:nvPr>
        </p:nvSpPr>
        <p:spPr>
          <a:xfrm>
            <a:off x="457200" y="1730367"/>
            <a:ext cx="8229600" cy="44608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Myelin Sheath</a:t>
            </a:r>
          </a:p>
          <a:p>
            <a:pPr marL="914400" lvl="1" indent="-381000" rtl="0">
              <a:spcBef>
                <a:spcPts val="0"/>
              </a:spcBef>
              <a:buClr>
                <a:schemeClr val="dk2"/>
              </a:buClr>
              <a:buSzPct val="80000"/>
              <a:buFont typeface="Courier New"/>
              <a:buChar char="o"/>
            </a:pPr>
            <a:r>
              <a:rPr lang="en"/>
              <a:t>multi-layered covering composed of lipid and protein</a:t>
            </a:r>
          </a:p>
          <a:p>
            <a:pPr marL="914400" lvl="1" indent="-381000" rtl="0">
              <a:spcBef>
                <a:spcPts val="0"/>
              </a:spcBef>
              <a:buClr>
                <a:schemeClr val="dk2"/>
              </a:buClr>
              <a:buSzPct val="80000"/>
              <a:buFont typeface="Courier New"/>
              <a:buChar char="o"/>
            </a:pPr>
            <a:r>
              <a:rPr lang="en"/>
              <a:t>insulates the axon of a neuron and increases speed of a nerve impulse</a:t>
            </a:r>
          </a:p>
          <a:p>
            <a:pPr marL="914400" lvl="1" indent="-381000" rtl="0">
              <a:spcBef>
                <a:spcPts val="0"/>
              </a:spcBef>
              <a:buClr>
                <a:schemeClr val="dk2"/>
              </a:buClr>
              <a:buSzPct val="80000"/>
              <a:buFont typeface="Courier New"/>
              <a:buChar char="o"/>
            </a:pPr>
            <a:r>
              <a:rPr lang="en"/>
              <a:t>Produced by Schwann Cells (PNS) and Oligodendrocytes (CNS)</a:t>
            </a:r>
          </a:p>
          <a:p>
            <a:pPr marL="457200" lvl="0" indent="0" rtl="0">
              <a:spcBef>
                <a:spcPts val="0"/>
              </a:spcBef>
              <a:buNone/>
            </a:pPr>
            <a:endParaRPr sz="1000"/>
          </a:p>
          <a:p>
            <a:pPr marL="457200" lvl="0" indent="-419100" rtl="0">
              <a:spcBef>
                <a:spcPts val="0"/>
              </a:spcBef>
              <a:buClr>
                <a:schemeClr val="dk2"/>
              </a:buClr>
              <a:buSzPct val="100000"/>
              <a:buFont typeface="Arial"/>
              <a:buChar char="●"/>
            </a:pPr>
            <a:r>
              <a:rPr lang="en"/>
              <a:t>Nodes of Ranvier - gaps in the myelin sheath</a:t>
            </a:r>
          </a:p>
        </p:txBody>
      </p:sp>
    </p:spTree>
    <p:extLst>
      <p:ext uri="{BB962C8B-B14F-4D97-AF65-F5344CB8AC3E}">
        <p14:creationId xmlns:p14="http://schemas.microsoft.com/office/powerpoint/2010/main" val="390730318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Gray and White Matter</a:t>
            </a:r>
          </a:p>
        </p:txBody>
      </p:sp>
      <p:sp>
        <p:nvSpPr>
          <p:cNvPr id="283" name="Shape 283"/>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White Matter - consists of myelinated and unmyelinated axons of neurons</a:t>
            </a:r>
          </a:p>
          <a:p>
            <a:pPr rtl="0">
              <a:spcBef>
                <a:spcPts val="0"/>
              </a:spcBef>
              <a:buNone/>
            </a:pPr>
            <a:endParaRPr/>
          </a:p>
          <a:p>
            <a:pPr>
              <a:spcBef>
                <a:spcPts val="0"/>
              </a:spcBef>
              <a:buNone/>
            </a:pPr>
            <a:r>
              <a:rPr lang="en"/>
              <a:t>Gray Matter - consists cell bodies, dendrites, unmyelinated axons and axon terminals.</a:t>
            </a:r>
          </a:p>
        </p:txBody>
      </p:sp>
    </p:spTree>
    <p:extLst>
      <p:ext uri="{BB962C8B-B14F-4D97-AF65-F5344CB8AC3E}">
        <p14:creationId xmlns:p14="http://schemas.microsoft.com/office/powerpoint/2010/main" val="232360683"/>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289" name="Shape 289"/>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290" name="Shape 290"/>
          <p:cNvPicPr preferRelativeResize="0"/>
          <p:nvPr/>
        </p:nvPicPr>
        <p:blipFill>
          <a:blip r:embed="rId3"/>
          <a:stretch>
            <a:fillRect/>
          </a:stretch>
        </p:blipFill>
        <p:spPr>
          <a:xfrm>
            <a:off x="152400" y="203200"/>
            <a:ext cx="3810000" cy="4064000"/>
          </a:xfrm>
          <a:prstGeom prst="rect">
            <a:avLst/>
          </a:prstGeom>
        </p:spPr>
      </p:pic>
      <p:pic>
        <p:nvPicPr>
          <p:cNvPr id="291" name="Shape 291"/>
          <p:cNvPicPr preferRelativeResize="0"/>
          <p:nvPr/>
        </p:nvPicPr>
        <p:blipFill>
          <a:blip r:embed="rId4"/>
          <a:stretch>
            <a:fillRect/>
          </a:stretch>
        </p:blipFill>
        <p:spPr>
          <a:xfrm>
            <a:off x="3962400" y="2971800"/>
            <a:ext cx="5181600" cy="3886200"/>
          </a:xfrm>
          <a:prstGeom prst="rect">
            <a:avLst/>
          </a:prstGeom>
        </p:spPr>
      </p:pic>
    </p:spTree>
    <p:extLst>
      <p:ext uri="{BB962C8B-B14F-4D97-AF65-F5344CB8AC3E}">
        <p14:creationId xmlns:p14="http://schemas.microsoft.com/office/powerpoint/2010/main" val="125455486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Text Placeholder 2"/>
          <p:cNvSpPr>
            <a:spLocks noGrp="1"/>
          </p:cNvSpPr>
          <p:nvPr>
            <p:ph type="body" idx="1"/>
          </p:nvPr>
        </p:nvSpPr>
        <p:spPr/>
        <p:txBody>
          <a:bodyPr/>
          <a:lstStyle/>
          <a:p>
            <a:pPr marL="514350" indent="-514350">
              <a:buAutoNum type="arabicPeriod"/>
            </a:pPr>
            <a:r>
              <a:rPr lang="en-US" dirty="0" smtClean="0"/>
              <a:t>What do Astrocytes do?</a:t>
            </a:r>
          </a:p>
          <a:p>
            <a:pPr marL="514350" indent="-514350">
              <a:buAutoNum type="arabicPeriod"/>
            </a:pPr>
            <a:r>
              <a:rPr lang="en-US" dirty="0" smtClean="0"/>
              <a:t>What does Myelin Do?</a:t>
            </a:r>
          </a:p>
          <a:p>
            <a:pPr marL="514350" indent="-514350">
              <a:buAutoNum type="arabicPeriod"/>
            </a:pPr>
            <a:r>
              <a:rPr lang="en-US" dirty="0" smtClean="0"/>
              <a:t>Neurons contain what </a:t>
            </a:r>
            <a:r>
              <a:rPr lang="en-US" smtClean="0"/>
              <a:t>3 major parts?</a:t>
            </a:r>
          </a:p>
          <a:p>
            <a:endParaRPr lang="en-US" dirty="0"/>
          </a:p>
        </p:txBody>
      </p:sp>
    </p:spTree>
    <p:extLst>
      <p:ext uri="{BB962C8B-B14F-4D97-AF65-F5344CB8AC3E}">
        <p14:creationId xmlns:p14="http://schemas.microsoft.com/office/powerpoint/2010/main" val="1522265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7"/>
            <a:ext cx="8229600" cy="868363"/>
          </a:xfrm>
        </p:spPr>
        <p:txBody>
          <a:bodyPr>
            <a:normAutofit fontScale="90000"/>
          </a:bodyPr>
          <a:lstStyle/>
          <a:p>
            <a:pPr eaLnBrk="1" hangingPunct="1">
              <a:defRPr/>
            </a:pPr>
            <a:r>
              <a:rPr lang="en-US" sz="5400" b="1" smtClean="0">
                <a:solidFill>
                  <a:srgbClr val="0000FF"/>
                </a:solidFill>
                <a:latin typeface="Comic Sans MS" charset="0"/>
              </a:rPr>
              <a:t>Functions</a:t>
            </a:r>
          </a:p>
        </p:txBody>
      </p:sp>
      <p:sp>
        <p:nvSpPr>
          <p:cNvPr id="4099" name="Rectangle 3"/>
          <p:cNvSpPr>
            <a:spLocks noGrp="1" noChangeArrowheads="1"/>
          </p:cNvSpPr>
          <p:nvPr>
            <p:ph idx="1"/>
          </p:nvPr>
        </p:nvSpPr>
        <p:spPr>
          <a:xfrm>
            <a:off x="457200" y="1295401"/>
            <a:ext cx="8229600" cy="4525963"/>
          </a:xfrm>
        </p:spPr>
        <p:txBody>
          <a:bodyPr/>
          <a:lstStyle/>
          <a:p>
            <a:pPr eaLnBrk="1" hangingPunct="1">
              <a:defRPr/>
            </a:pPr>
            <a:r>
              <a:rPr lang="en-US" sz="4000" smtClean="0">
                <a:solidFill>
                  <a:schemeClr val="accent2"/>
                </a:solidFill>
              </a:rPr>
              <a:t>Stimulate </a:t>
            </a:r>
            <a:r>
              <a:rPr lang="en-US" sz="4000" b="1" u="sng" smtClean="0">
                <a:solidFill>
                  <a:schemeClr val="accent2"/>
                </a:solidFill>
              </a:rPr>
              <a:t>all</a:t>
            </a:r>
            <a:r>
              <a:rPr lang="en-US" sz="4000" smtClean="0">
                <a:solidFill>
                  <a:schemeClr val="accent2"/>
                </a:solidFill>
              </a:rPr>
              <a:t> movement</a:t>
            </a:r>
          </a:p>
          <a:p>
            <a:pPr eaLnBrk="1" hangingPunct="1">
              <a:defRPr/>
            </a:pPr>
            <a:r>
              <a:rPr lang="en-US" sz="4000" smtClean="0">
                <a:solidFill>
                  <a:srgbClr val="FF0066"/>
                </a:solidFill>
              </a:rPr>
              <a:t>Receive sensory input</a:t>
            </a:r>
          </a:p>
          <a:p>
            <a:pPr eaLnBrk="1" hangingPunct="1">
              <a:defRPr/>
            </a:pPr>
            <a:r>
              <a:rPr lang="en-US" sz="4000" smtClean="0">
                <a:solidFill>
                  <a:srgbClr val="33CC33"/>
                </a:solidFill>
              </a:rPr>
              <a:t>Store and integrate information</a:t>
            </a:r>
          </a:p>
          <a:p>
            <a:pPr eaLnBrk="1" hangingPunct="1">
              <a:defRPr/>
            </a:pPr>
            <a:r>
              <a:rPr lang="en-US" sz="4000" smtClean="0">
                <a:solidFill>
                  <a:srgbClr val="FF9900"/>
                </a:solidFill>
              </a:rPr>
              <a:t>Maintain homeostasis</a:t>
            </a:r>
          </a:p>
        </p:txBody>
      </p:sp>
      <p:pic>
        <p:nvPicPr>
          <p:cNvPr id="5123" name="Picture 5" descr="Photo"/>
          <p:cNvPicPr>
            <a:picLocks noChangeAspect="1" noChangeArrowheads="1"/>
          </p:cNvPicPr>
          <p:nvPr/>
        </p:nvPicPr>
        <p:blipFill>
          <a:blip r:embed="rId2"/>
          <a:srcRect/>
          <a:stretch>
            <a:fillRect/>
          </a:stretch>
        </p:blipFill>
        <p:spPr bwMode="auto">
          <a:xfrm>
            <a:off x="6172200" y="4546600"/>
            <a:ext cx="2971800" cy="2126587"/>
          </a:xfrm>
          <a:prstGeom prst="rect">
            <a:avLst/>
          </a:prstGeom>
          <a:noFill/>
          <a:ln w="9525">
            <a:noFill/>
            <a:miter lim="800000"/>
            <a:headEnd/>
            <a:tailEnd/>
          </a:ln>
        </p:spPr>
      </p:pic>
    </p:spTree>
    <p:extLst>
      <p:ext uri="{BB962C8B-B14F-4D97-AF65-F5344CB8AC3E}">
        <p14:creationId xmlns:p14="http://schemas.microsoft.com/office/powerpoint/2010/main" val="34754209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09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09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099">
                                            <p:txEl>
                                              <p:pRg st="1" end="1"/>
                                            </p:txEl>
                                          </p:spTgt>
                                        </p:tgtEl>
                                        <p:attrNameLst>
                                          <p:attrName>style.visibility</p:attrName>
                                        </p:attrNameLst>
                                      </p:cBhvr>
                                      <p:to>
                                        <p:strVal val="visible"/>
                                      </p:to>
                                    </p:set>
                                    <p:anim calcmode="lin" valueType="num">
                                      <p:cBhvr>
                                        <p:cTn id="23"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409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409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099">
                                            <p:txEl>
                                              <p:pRg st="2" end="2"/>
                                            </p:txEl>
                                          </p:spTgt>
                                        </p:tgtEl>
                                        <p:attrNameLst>
                                          <p:attrName>style.visibility</p:attrName>
                                        </p:attrNameLst>
                                      </p:cBhvr>
                                      <p:to>
                                        <p:strVal val="visible"/>
                                      </p:to>
                                    </p:set>
                                    <p:anim calcmode="lin" valueType="num">
                                      <p:cBhvr>
                                        <p:cTn id="3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409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409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099">
                                            <p:txEl>
                                              <p:pRg st="3" end="3"/>
                                            </p:txEl>
                                          </p:spTgt>
                                        </p:tgtEl>
                                        <p:attrNameLst>
                                          <p:attrName>style.visibility</p:attrName>
                                        </p:attrNameLst>
                                      </p:cBhvr>
                                      <p:to>
                                        <p:strVal val="visible"/>
                                      </p:to>
                                    </p:set>
                                    <p:anim calcmode="lin" valueType="num">
                                      <p:cBhvr>
                                        <p:cTn id="39"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4099">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7"/>
            <a:ext cx="8229600" cy="944563"/>
          </a:xfrm>
          <a:solidFill>
            <a:srgbClr val="FF6600"/>
          </a:solidFill>
        </p:spPr>
        <p:txBody>
          <a:bodyPr>
            <a:normAutofit/>
          </a:bodyPr>
          <a:lstStyle/>
          <a:p>
            <a:pPr eaLnBrk="1" hangingPunct="1">
              <a:defRPr/>
            </a:pPr>
            <a:r>
              <a:rPr lang="en-US" sz="3600" b="1" smtClean="0">
                <a:solidFill>
                  <a:schemeClr val="tx1"/>
                </a:solidFill>
                <a:latin typeface="Comic Sans MS" charset="0"/>
              </a:rPr>
              <a:t>Neurons Structural Differences</a:t>
            </a:r>
          </a:p>
        </p:txBody>
      </p:sp>
      <p:sp>
        <p:nvSpPr>
          <p:cNvPr id="9219" name="Rectangle 3"/>
          <p:cNvSpPr>
            <a:spLocks noGrp="1" noChangeArrowheads="1"/>
          </p:cNvSpPr>
          <p:nvPr>
            <p:ph type="body" sz="half" idx="1"/>
          </p:nvPr>
        </p:nvSpPr>
        <p:spPr>
          <a:xfrm>
            <a:off x="152400" y="1600201"/>
            <a:ext cx="4343400" cy="4525963"/>
          </a:xfrm>
        </p:spPr>
        <p:txBody>
          <a:bodyPr>
            <a:normAutofit/>
          </a:bodyPr>
          <a:lstStyle/>
          <a:p>
            <a:pPr marL="609600" indent="-609600" eaLnBrk="1" hangingPunct="1">
              <a:buFontTx/>
              <a:buNone/>
            </a:pPr>
            <a:r>
              <a:rPr lang="en-US" sz="2800" smtClean="0"/>
              <a:t>1.  </a:t>
            </a:r>
            <a:r>
              <a:rPr lang="en-US" sz="2800" b="1" smtClean="0">
                <a:solidFill>
                  <a:srgbClr val="0066FF"/>
                </a:solidFill>
              </a:rPr>
              <a:t>Bipolar </a:t>
            </a:r>
            <a:r>
              <a:rPr lang="en-US" sz="2800" smtClean="0">
                <a:solidFill>
                  <a:srgbClr val="0066FF"/>
                </a:solidFill>
              </a:rPr>
              <a:t>– rare, found in retina of eye</a:t>
            </a:r>
            <a:endParaRPr lang="en-US" sz="2800" smtClean="0"/>
          </a:p>
          <a:p>
            <a:pPr marL="609600" indent="-609600" eaLnBrk="1" hangingPunct="1">
              <a:buFontTx/>
              <a:buAutoNum type="arabicPeriod" startAt="2"/>
            </a:pPr>
            <a:r>
              <a:rPr lang="en-US" sz="2800" b="1" smtClean="0">
                <a:solidFill>
                  <a:srgbClr val="FF0066"/>
                </a:solidFill>
              </a:rPr>
              <a:t>Unipolar – </a:t>
            </a:r>
            <a:r>
              <a:rPr lang="en-US" sz="2800" smtClean="0">
                <a:solidFill>
                  <a:srgbClr val="FF0066"/>
                </a:solidFill>
              </a:rPr>
              <a:t>afferent (sensory) PNS</a:t>
            </a:r>
          </a:p>
          <a:p>
            <a:pPr marL="609600" indent="-609600" eaLnBrk="1" hangingPunct="1">
              <a:buFontTx/>
              <a:buAutoNum type="arabicPeriod" startAt="2"/>
            </a:pPr>
            <a:r>
              <a:rPr lang="en-US" sz="2800" b="1" smtClean="0">
                <a:solidFill>
                  <a:srgbClr val="008000"/>
                </a:solidFill>
              </a:rPr>
              <a:t>Multipolar </a:t>
            </a:r>
            <a:r>
              <a:rPr lang="en-US" sz="2800" smtClean="0">
                <a:solidFill>
                  <a:srgbClr val="008000"/>
                </a:solidFill>
              </a:rPr>
              <a:t>–</a:t>
            </a:r>
            <a:r>
              <a:rPr lang="en-US" sz="2800" b="1" smtClean="0">
                <a:solidFill>
                  <a:srgbClr val="008000"/>
                </a:solidFill>
              </a:rPr>
              <a:t> </a:t>
            </a:r>
            <a:r>
              <a:rPr lang="en-US" sz="2800" smtClean="0">
                <a:solidFill>
                  <a:srgbClr val="008000"/>
                </a:solidFill>
              </a:rPr>
              <a:t>majority of all neurons; most in brain are multipolar</a:t>
            </a:r>
            <a:r>
              <a:rPr lang="en-US" sz="2800" smtClean="0">
                <a:solidFill>
                  <a:srgbClr val="008080"/>
                </a:solidFill>
              </a:rPr>
              <a:t>.</a:t>
            </a:r>
          </a:p>
        </p:txBody>
      </p:sp>
      <p:pic>
        <p:nvPicPr>
          <p:cNvPr id="16387" name="Picture 7" descr="brain-neuron-types"/>
          <p:cNvPicPr>
            <a:picLocks noChangeAspect="1" noChangeArrowheads="1"/>
          </p:cNvPicPr>
          <p:nvPr/>
        </p:nvPicPr>
        <p:blipFill>
          <a:blip r:embed="rId2"/>
          <a:srcRect l="1869" t="11127" r="25829" b="13795"/>
          <a:stretch>
            <a:fillRect/>
          </a:stretch>
        </p:blipFill>
        <p:spPr bwMode="auto">
          <a:xfrm>
            <a:off x="4495800" y="1752600"/>
            <a:ext cx="4419600" cy="3284539"/>
          </a:xfrm>
          <a:prstGeom prst="rect">
            <a:avLst/>
          </a:prstGeom>
          <a:noFill/>
          <a:ln w="9525">
            <a:noFill/>
            <a:miter lim="800000"/>
            <a:headEnd/>
            <a:tailEnd/>
          </a:ln>
        </p:spPr>
      </p:pic>
    </p:spTree>
    <p:extLst>
      <p:ext uri="{BB962C8B-B14F-4D97-AF65-F5344CB8AC3E}">
        <p14:creationId xmlns:p14="http://schemas.microsoft.com/office/powerpoint/2010/main" val="30079390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fade">
                                      <p:cBhvr>
                                        <p:cTn id="21" dur="500"/>
                                        <p:tgtEl>
                                          <p:spTgt spid="9219">
                                            <p:txEl>
                                              <p:pRg st="1" end="1"/>
                                            </p:txEl>
                                          </p:spTgt>
                                        </p:tgtEl>
                                      </p:cBhvr>
                                    </p:animEffect>
                                    <p:anim calcmode="lin" valueType="num">
                                      <p:cBhvr>
                                        <p:cTn id="22"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Effect transition="in" filter="fade">
                                      <p:cBhvr>
                                        <p:cTn id="28" dur="500"/>
                                        <p:tgtEl>
                                          <p:spTgt spid="9219">
                                            <p:txEl>
                                              <p:pRg st="2" end="2"/>
                                            </p:txEl>
                                          </p:spTgt>
                                        </p:tgtEl>
                                      </p:cBhvr>
                                    </p:animEffect>
                                    <p:anim calcmode="lin" valueType="num">
                                      <p:cBhvr>
                                        <p:cTn id="2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21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figure_13_14_labeled"/>
          <p:cNvPicPr>
            <a:picLocks noChangeAspect="1" noChangeArrowheads="1"/>
          </p:cNvPicPr>
          <p:nvPr/>
        </p:nvPicPr>
        <p:blipFill>
          <a:blip r:embed="rId2"/>
          <a:srcRect/>
          <a:stretch>
            <a:fillRect/>
          </a:stretch>
        </p:blipFill>
        <p:spPr bwMode="auto">
          <a:xfrm>
            <a:off x="304800" y="228600"/>
            <a:ext cx="8534400" cy="6400800"/>
          </a:xfrm>
          <a:prstGeom prst="rect">
            <a:avLst/>
          </a:prstGeom>
          <a:noFill/>
          <a:ln w="9525">
            <a:noFill/>
            <a:miter lim="800000"/>
            <a:headEnd/>
            <a:tailEnd/>
          </a:ln>
        </p:spPr>
      </p:pic>
      <p:sp>
        <p:nvSpPr>
          <p:cNvPr id="148485" name="Text Box 5"/>
          <p:cNvSpPr txBox="1">
            <a:spLocks noChangeArrowheads="1"/>
          </p:cNvSpPr>
          <p:nvPr/>
        </p:nvSpPr>
        <p:spPr bwMode="auto">
          <a:xfrm>
            <a:off x="3581400" y="304800"/>
            <a:ext cx="5181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u="sng">
                <a:latin typeface="Arial" charset="0"/>
                <a:ea typeface="ＭＳ Ｐゴシック" charset="0"/>
              </a:rPr>
              <a:t>Neuron types</a:t>
            </a:r>
            <a:r>
              <a:rPr lang="en-US" sz="3200">
                <a:latin typeface="Arial" charset="0"/>
                <a:ea typeface="ＭＳ Ｐゴシック" charset="0"/>
              </a:rPr>
              <a:t>: Sensory, Interneurons, Motor</a:t>
            </a:r>
          </a:p>
        </p:txBody>
      </p:sp>
    </p:spTree>
    <p:extLst>
      <p:ext uri="{BB962C8B-B14F-4D97-AF65-F5344CB8AC3E}">
        <p14:creationId xmlns:p14="http://schemas.microsoft.com/office/powerpoint/2010/main" val="2249573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457200" y="274637"/>
            <a:ext cx="8229600" cy="792163"/>
          </a:xfrm>
          <a:solidFill>
            <a:srgbClr val="FF6600"/>
          </a:solidFill>
        </p:spPr>
        <p:txBody>
          <a:bodyPr/>
          <a:lstStyle/>
          <a:p>
            <a:pPr eaLnBrk="1" hangingPunct="1">
              <a:defRPr/>
            </a:pPr>
            <a:r>
              <a:rPr lang="en-US" b="1" smtClean="0">
                <a:latin typeface="Comic Sans MS" charset="0"/>
              </a:rPr>
              <a:t>Neuron Organization</a:t>
            </a:r>
          </a:p>
        </p:txBody>
      </p:sp>
      <p:pic>
        <p:nvPicPr>
          <p:cNvPr id="17410" name="Picture 7" descr="f14-13a-b_synapses_c"/>
          <p:cNvPicPr>
            <a:picLocks noChangeAspect="1" noChangeArrowheads="1"/>
          </p:cNvPicPr>
          <p:nvPr/>
        </p:nvPicPr>
        <p:blipFill>
          <a:blip r:embed="rId2"/>
          <a:srcRect/>
          <a:stretch>
            <a:fillRect/>
          </a:stretch>
        </p:blipFill>
        <p:spPr bwMode="auto">
          <a:xfrm>
            <a:off x="762002" y="1295401"/>
            <a:ext cx="7419975" cy="5219700"/>
          </a:xfrm>
          <a:prstGeom prst="rect">
            <a:avLst/>
          </a:prstGeom>
          <a:noFill/>
          <a:ln w="9525">
            <a:noFill/>
            <a:miter lim="800000"/>
            <a:headEnd/>
            <a:tailEnd/>
          </a:ln>
        </p:spPr>
      </p:pic>
      <p:sp>
        <p:nvSpPr>
          <p:cNvPr id="86024" name="Text Box 8"/>
          <p:cNvSpPr txBox="1">
            <a:spLocks noChangeArrowheads="1"/>
          </p:cNvSpPr>
          <p:nvPr/>
        </p:nvSpPr>
        <p:spPr bwMode="auto">
          <a:xfrm>
            <a:off x="1981200" y="1371601"/>
            <a:ext cx="1905000" cy="3693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86025" name="Text Box 9"/>
          <p:cNvSpPr txBox="1">
            <a:spLocks noChangeArrowheads="1"/>
          </p:cNvSpPr>
          <p:nvPr/>
        </p:nvSpPr>
        <p:spPr bwMode="auto">
          <a:xfrm>
            <a:off x="5486400" y="1371601"/>
            <a:ext cx="1828800" cy="369332"/>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Tree>
    <p:extLst>
      <p:ext uri="{BB962C8B-B14F-4D97-AF65-F5344CB8AC3E}">
        <p14:creationId xmlns:p14="http://schemas.microsoft.com/office/powerpoint/2010/main" val="2625031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Checkpoint Questions</a:t>
            </a:r>
          </a:p>
        </p:txBody>
      </p:sp>
      <p:sp>
        <p:nvSpPr>
          <p:cNvPr id="297" name="Shape 297"/>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1. What are the functions of the cell body, axon and dendrites?</a:t>
            </a:r>
          </a:p>
          <a:p>
            <a:pPr rtl="0">
              <a:spcBef>
                <a:spcPts val="0"/>
              </a:spcBef>
              <a:buNone/>
            </a:pPr>
            <a:r>
              <a:rPr lang="en"/>
              <a:t>2. Which cells produce the myelin sheath?</a:t>
            </a:r>
          </a:p>
          <a:p>
            <a:pPr rtl="0">
              <a:spcBef>
                <a:spcPts val="0"/>
              </a:spcBef>
              <a:buNone/>
            </a:pPr>
            <a:r>
              <a:rPr lang="en"/>
              <a:t>3. What are the differences between neurons and neuroglial cells?</a:t>
            </a:r>
          </a:p>
          <a:p>
            <a:pPr>
              <a:spcBef>
                <a:spcPts val="0"/>
              </a:spcBef>
              <a:buNone/>
            </a:pPr>
            <a:r>
              <a:rPr lang="en"/>
              <a:t>4. Why does white matter appear white?  Where in the brain and spinal cord is it found?</a:t>
            </a:r>
          </a:p>
        </p:txBody>
      </p:sp>
    </p:spTree>
    <p:extLst>
      <p:ext uri="{BB962C8B-B14F-4D97-AF65-F5344CB8AC3E}">
        <p14:creationId xmlns:p14="http://schemas.microsoft.com/office/powerpoint/2010/main" val="2862475053"/>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Central Nervous System</a:t>
            </a:r>
          </a:p>
        </p:txBody>
      </p:sp>
      <p:sp>
        <p:nvSpPr>
          <p:cNvPr id="174" name="Shape 174"/>
          <p:cNvSpPr txBox="1">
            <a:spLocks noGrp="1"/>
          </p:cNvSpPr>
          <p:nvPr>
            <p:ph type="body" idx="1"/>
          </p:nvPr>
        </p:nvSpPr>
        <p:spPr>
          <a:xfrm>
            <a:off x="457200" y="1730367"/>
            <a:ext cx="4138500" cy="48372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Integrates and correlates incoming sensory information</a:t>
            </a:r>
          </a:p>
          <a:p>
            <a:pPr marL="457200" lvl="0" indent="-419100" rtl="0">
              <a:spcBef>
                <a:spcPts val="0"/>
              </a:spcBef>
              <a:buClr>
                <a:schemeClr val="dk2"/>
              </a:buClr>
              <a:buSzPct val="100000"/>
              <a:buFont typeface="Arial"/>
              <a:buChar char="●"/>
            </a:pPr>
            <a:r>
              <a:rPr lang="en"/>
              <a:t>Source of thoughts, emotions and memories</a:t>
            </a:r>
          </a:p>
          <a:p>
            <a:pPr lvl="0">
              <a:spcBef>
                <a:spcPts val="0"/>
              </a:spcBef>
              <a:buNone/>
            </a:pPr>
            <a:endParaRPr/>
          </a:p>
        </p:txBody>
      </p:sp>
      <p:pic>
        <p:nvPicPr>
          <p:cNvPr id="175" name="Shape 175"/>
          <p:cNvPicPr preferRelativeResize="0"/>
          <p:nvPr/>
        </p:nvPicPr>
        <p:blipFill>
          <a:blip r:embed="rId3"/>
          <a:stretch>
            <a:fillRect/>
          </a:stretch>
        </p:blipFill>
        <p:spPr>
          <a:xfrm>
            <a:off x="4595701" y="2736106"/>
            <a:ext cx="4548299" cy="4121893"/>
          </a:xfrm>
          <a:prstGeom prst="rect">
            <a:avLst/>
          </a:prstGeom>
        </p:spPr>
      </p:pic>
    </p:spTree>
    <p:extLst>
      <p:ext uri="{BB962C8B-B14F-4D97-AF65-F5344CB8AC3E}">
        <p14:creationId xmlns:p14="http://schemas.microsoft.com/office/powerpoint/2010/main" val="32511334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0" y="207501"/>
            <a:ext cx="9144000" cy="1392799"/>
          </a:xfrm>
          <a:prstGeom prst="rect">
            <a:avLst/>
          </a:prstGeom>
        </p:spPr>
        <p:txBody>
          <a:bodyPr lIns="91425" tIns="91425" rIns="91425" bIns="91425" anchor="b" anchorCtr="0">
            <a:noAutofit/>
          </a:bodyPr>
          <a:lstStyle/>
          <a:p>
            <a:pPr>
              <a:spcBef>
                <a:spcPts val="0"/>
              </a:spcBef>
              <a:buNone/>
            </a:pPr>
            <a:r>
              <a:rPr lang="en" sz="3600"/>
              <a:t>Structure of the Peripheral Nervous System</a:t>
            </a:r>
          </a:p>
        </p:txBody>
      </p:sp>
      <p:sp>
        <p:nvSpPr>
          <p:cNvPr id="181" name="Shape 181"/>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Somatic Nervous System (SNS)</a:t>
            </a:r>
          </a:p>
          <a:p>
            <a:pPr marL="914400" lvl="1" indent="-381000" rtl="0">
              <a:spcBef>
                <a:spcPts val="0"/>
              </a:spcBef>
              <a:buClr>
                <a:schemeClr val="dk2"/>
              </a:buClr>
              <a:buSzPct val="80000"/>
              <a:buFont typeface="Courier New"/>
              <a:buChar char="o"/>
            </a:pPr>
            <a:r>
              <a:rPr lang="en"/>
              <a:t>Relays sensory information from the receptors in the head, body wall, limbs and special sense receptors to the CNS</a:t>
            </a:r>
          </a:p>
          <a:p>
            <a:pPr marL="457200" lvl="0" indent="0" rtl="0">
              <a:spcBef>
                <a:spcPts val="0"/>
              </a:spcBef>
              <a:buNone/>
            </a:pPr>
            <a:endParaRPr/>
          </a:p>
          <a:p>
            <a:pPr marL="914400" lvl="1" indent="-381000" rtl="0">
              <a:spcBef>
                <a:spcPts val="0"/>
              </a:spcBef>
              <a:buClr>
                <a:schemeClr val="dk2"/>
              </a:buClr>
              <a:buSzPct val="80000"/>
              <a:buFont typeface="Courier New"/>
              <a:buChar char="o"/>
            </a:pPr>
            <a:r>
              <a:rPr lang="en"/>
              <a:t>Relays motor information from CNS to skeletal muscles only</a:t>
            </a:r>
          </a:p>
          <a:p>
            <a:pPr marL="1371600" lvl="2" indent="-381000" rtl="0">
              <a:spcBef>
                <a:spcPts val="0"/>
              </a:spcBef>
              <a:buClr>
                <a:schemeClr val="dk2"/>
              </a:buClr>
              <a:buSzPct val="80000"/>
              <a:buFont typeface="Wingdings"/>
              <a:buChar char="§"/>
            </a:pPr>
            <a:r>
              <a:rPr lang="en"/>
              <a:t>Voluntary</a:t>
            </a:r>
          </a:p>
          <a:p>
            <a:pPr lvl="0" rtl="0">
              <a:spcBef>
                <a:spcPts val="0"/>
              </a:spcBef>
              <a:buNone/>
            </a:pPr>
            <a:endParaRPr/>
          </a:p>
        </p:txBody>
      </p:sp>
    </p:spTree>
    <p:extLst>
      <p:ext uri="{BB962C8B-B14F-4D97-AF65-F5344CB8AC3E}">
        <p14:creationId xmlns:p14="http://schemas.microsoft.com/office/powerpoint/2010/main" val="43811258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0" y="207501"/>
            <a:ext cx="9144000" cy="1392799"/>
          </a:xfrm>
          <a:prstGeom prst="rect">
            <a:avLst/>
          </a:prstGeom>
        </p:spPr>
        <p:txBody>
          <a:bodyPr lIns="91425" tIns="91425" rIns="91425" bIns="91425" anchor="b" anchorCtr="0">
            <a:noAutofit/>
          </a:bodyPr>
          <a:lstStyle/>
          <a:p>
            <a:pPr lvl="0">
              <a:spcBef>
                <a:spcPts val="0"/>
              </a:spcBef>
              <a:buNone/>
            </a:pPr>
            <a:r>
              <a:rPr lang="en" sz="3600"/>
              <a:t>Structure of the Peripheral Nervous System</a:t>
            </a:r>
          </a:p>
        </p:txBody>
      </p:sp>
      <p:sp>
        <p:nvSpPr>
          <p:cNvPr id="187" name="Shape 187"/>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Autonomic Nervous System (ANS)</a:t>
            </a:r>
          </a:p>
          <a:p>
            <a:pPr marL="914400" lvl="1" indent="-381000" rtl="0">
              <a:spcBef>
                <a:spcPts val="0"/>
              </a:spcBef>
              <a:buClr>
                <a:schemeClr val="dk2"/>
              </a:buClr>
              <a:buSzPct val="80000"/>
              <a:buFont typeface="Courier New"/>
              <a:buChar char="o"/>
            </a:pPr>
            <a:r>
              <a:rPr lang="en"/>
              <a:t>Relays sensory information from organs to the CNS</a:t>
            </a:r>
          </a:p>
          <a:p>
            <a:pPr marL="914400" lvl="1" indent="-381000" rtl="0">
              <a:spcBef>
                <a:spcPts val="0"/>
              </a:spcBef>
              <a:buClr>
                <a:schemeClr val="dk2"/>
              </a:buClr>
              <a:buSzPct val="80000"/>
              <a:buFont typeface="Courier New"/>
              <a:buChar char="o"/>
            </a:pPr>
            <a:r>
              <a:rPr lang="en"/>
              <a:t>Relays motor information from CNS to smooth muscle, cardiac muscle and glands (involuntary)</a:t>
            </a:r>
          </a:p>
          <a:p>
            <a:pPr marL="457200" lvl="0" indent="0" rtl="0">
              <a:spcBef>
                <a:spcPts val="0"/>
              </a:spcBef>
              <a:buNone/>
            </a:pPr>
            <a:endParaRPr/>
          </a:p>
          <a:p>
            <a:pPr marL="457200" lvl="0" indent="-419100">
              <a:spcBef>
                <a:spcPts val="0"/>
              </a:spcBef>
              <a:buClr>
                <a:schemeClr val="dk2"/>
              </a:buClr>
              <a:buSzPct val="100000"/>
              <a:buFont typeface="Arial"/>
              <a:buChar char="●"/>
            </a:pPr>
            <a:r>
              <a:rPr lang="en"/>
              <a:t>ANS is divided into the sympathetic and parasympathetic divisions</a:t>
            </a:r>
          </a:p>
        </p:txBody>
      </p:sp>
    </p:spTree>
    <p:extLst>
      <p:ext uri="{BB962C8B-B14F-4D97-AF65-F5344CB8AC3E}">
        <p14:creationId xmlns:p14="http://schemas.microsoft.com/office/powerpoint/2010/main" val="536760415"/>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193" name="Shape 193"/>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94" name="Shape 194"/>
          <p:cNvPicPr preferRelativeResize="0"/>
          <p:nvPr/>
        </p:nvPicPr>
        <p:blipFill>
          <a:blip r:embed="rId3"/>
          <a:stretch>
            <a:fillRect/>
          </a:stretch>
        </p:blipFill>
        <p:spPr>
          <a:xfrm>
            <a:off x="1029625" y="0"/>
            <a:ext cx="7187951" cy="6858000"/>
          </a:xfrm>
          <a:prstGeom prst="rect">
            <a:avLst/>
          </a:prstGeom>
        </p:spPr>
      </p:pic>
    </p:spTree>
    <p:extLst>
      <p:ext uri="{BB962C8B-B14F-4D97-AF65-F5344CB8AC3E}">
        <p14:creationId xmlns:p14="http://schemas.microsoft.com/office/powerpoint/2010/main" val="261679448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0" y="207501"/>
            <a:ext cx="9144000" cy="1392799"/>
          </a:xfrm>
          <a:prstGeom prst="rect">
            <a:avLst/>
          </a:prstGeom>
        </p:spPr>
        <p:txBody>
          <a:bodyPr lIns="91425" tIns="91425" rIns="91425" bIns="91425" anchor="b" anchorCtr="0">
            <a:noAutofit/>
          </a:bodyPr>
          <a:lstStyle/>
          <a:p>
            <a:pPr lvl="0">
              <a:spcBef>
                <a:spcPts val="0"/>
              </a:spcBef>
              <a:buNone/>
            </a:pPr>
            <a:r>
              <a:rPr lang="en" sz="3600"/>
              <a:t>Structure of the Peripheral Nervous System</a:t>
            </a:r>
          </a:p>
        </p:txBody>
      </p:sp>
      <p:sp>
        <p:nvSpPr>
          <p:cNvPr id="200" name="Shape 200"/>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Sympathetic</a:t>
            </a:r>
          </a:p>
          <a:p>
            <a:pPr marL="914400" lvl="1" indent="-381000" rtl="0">
              <a:spcBef>
                <a:spcPts val="0"/>
              </a:spcBef>
              <a:buClr>
                <a:schemeClr val="dk2"/>
              </a:buClr>
              <a:buSzPct val="80000"/>
              <a:buFont typeface="Courier New"/>
              <a:buChar char="o"/>
            </a:pPr>
            <a:r>
              <a:rPr lang="en"/>
              <a:t>generally speeds up body function</a:t>
            </a:r>
          </a:p>
          <a:p>
            <a:pPr marL="914400" lvl="1" indent="-381000" rtl="0">
              <a:spcBef>
                <a:spcPts val="0"/>
              </a:spcBef>
              <a:buClr>
                <a:schemeClr val="dk2"/>
              </a:buClr>
              <a:buSzPct val="80000"/>
              <a:buFont typeface="Courier New"/>
              <a:buChar char="o"/>
            </a:pPr>
            <a:r>
              <a:rPr lang="en"/>
              <a:t>“fight or flight”</a:t>
            </a:r>
          </a:p>
          <a:p>
            <a:pPr marL="457200" lvl="0" indent="-419100" rtl="0">
              <a:spcBef>
                <a:spcPts val="0"/>
              </a:spcBef>
              <a:buClr>
                <a:schemeClr val="dk2"/>
              </a:buClr>
              <a:buSzPct val="100000"/>
              <a:buFont typeface="Arial"/>
              <a:buChar char="●"/>
            </a:pPr>
            <a:r>
              <a:rPr lang="en"/>
              <a:t>Parasympathetic</a:t>
            </a:r>
          </a:p>
          <a:p>
            <a:pPr marL="914400" lvl="1" indent="-381000" rtl="0">
              <a:spcBef>
                <a:spcPts val="0"/>
              </a:spcBef>
              <a:buClr>
                <a:schemeClr val="dk2"/>
              </a:buClr>
              <a:buSzPct val="80000"/>
              <a:buFont typeface="Courier New"/>
              <a:buChar char="o"/>
            </a:pPr>
            <a:r>
              <a:rPr lang="en"/>
              <a:t>generally slows down body function</a:t>
            </a:r>
          </a:p>
          <a:p>
            <a:pPr marL="914400" lvl="1" indent="-381000" rtl="0">
              <a:spcBef>
                <a:spcPts val="0"/>
              </a:spcBef>
              <a:buClr>
                <a:schemeClr val="dk2"/>
              </a:buClr>
              <a:buSzPct val="80000"/>
              <a:buFont typeface="Courier New"/>
              <a:buChar char="o"/>
            </a:pPr>
            <a:r>
              <a:rPr lang="en"/>
              <a:t>“rest and digest”</a:t>
            </a:r>
          </a:p>
        </p:txBody>
      </p:sp>
    </p:spTree>
    <p:extLst>
      <p:ext uri="{BB962C8B-B14F-4D97-AF65-F5344CB8AC3E}">
        <p14:creationId xmlns:p14="http://schemas.microsoft.com/office/powerpoint/2010/main" val="1832355066"/>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206" name="Shape 20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207" name="Shape 207"/>
          <p:cNvPicPr preferRelativeResize="0"/>
          <p:nvPr/>
        </p:nvPicPr>
        <p:blipFill>
          <a:blip r:embed="rId3"/>
          <a:stretch>
            <a:fillRect/>
          </a:stretch>
        </p:blipFill>
        <p:spPr>
          <a:xfrm>
            <a:off x="902526" y="1"/>
            <a:ext cx="6948491" cy="6857999"/>
          </a:xfrm>
          <a:prstGeom prst="rect">
            <a:avLst/>
          </a:prstGeom>
        </p:spPr>
      </p:pic>
    </p:spTree>
    <p:extLst>
      <p:ext uri="{BB962C8B-B14F-4D97-AF65-F5344CB8AC3E}">
        <p14:creationId xmlns:p14="http://schemas.microsoft.com/office/powerpoint/2010/main" val="227825427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7"/>
            <a:ext cx="8229600" cy="944563"/>
          </a:xfrm>
        </p:spPr>
        <p:txBody>
          <a:bodyPr/>
          <a:lstStyle/>
          <a:p>
            <a:pPr eaLnBrk="1" hangingPunct="1">
              <a:defRPr/>
            </a:pPr>
            <a:r>
              <a:rPr lang="en-US" sz="5400" b="1" smtClean="0">
                <a:solidFill>
                  <a:srgbClr val="0000FF"/>
                </a:solidFill>
                <a:latin typeface="Monotype Corsiva" charset="0"/>
              </a:rPr>
              <a:t>Nervous System Cells</a:t>
            </a:r>
          </a:p>
        </p:txBody>
      </p:sp>
      <p:sp>
        <p:nvSpPr>
          <p:cNvPr id="7171" name="Rectangle 3"/>
          <p:cNvSpPr>
            <a:spLocks noGrp="1" noChangeArrowheads="1"/>
          </p:cNvSpPr>
          <p:nvPr>
            <p:ph idx="1"/>
          </p:nvPr>
        </p:nvSpPr>
        <p:spPr>
          <a:xfrm>
            <a:off x="457200" y="1295401"/>
            <a:ext cx="8229600" cy="4830763"/>
          </a:xfrm>
        </p:spPr>
        <p:txBody>
          <a:bodyPr/>
          <a:lstStyle/>
          <a:p>
            <a:pPr algn="ctr" eaLnBrk="1" hangingPunct="1">
              <a:buFontTx/>
              <a:buNone/>
              <a:defRPr/>
            </a:pPr>
            <a:r>
              <a:rPr lang="en-US" sz="2400" b="1" u="sng" dirty="0" smtClean="0">
                <a:solidFill>
                  <a:srgbClr val="008080"/>
                </a:solidFill>
              </a:rPr>
              <a:t>Neurons:</a:t>
            </a:r>
            <a:r>
              <a:rPr lang="en-US" sz="2400" dirty="0" smtClean="0">
                <a:solidFill>
                  <a:srgbClr val="008080"/>
                </a:solidFill>
              </a:rPr>
              <a:t> </a:t>
            </a:r>
          </a:p>
          <a:p>
            <a:pPr algn="ctr" eaLnBrk="1" hangingPunct="1">
              <a:buFontTx/>
              <a:buNone/>
              <a:defRPr/>
            </a:pPr>
            <a:r>
              <a:rPr lang="en-US" sz="2400" dirty="0" smtClean="0">
                <a:solidFill>
                  <a:srgbClr val="008080"/>
                </a:solidFill>
              </a:rPr>
              <a:t>carries the nerve impulses, mitosis not possible after reaching maturity</a:t>
            </a:r>
          </a:p>
          <a:p>
            <a:pPr eaLnBrk="1" hangingPunct="1">
              <a:buFontTx/>
              <a:buNone/>
              <a:defRPr/>
            </a:pPr>
            <a:endParaRPr lang="en-US" sz="2400" dirty="0" smtClean="0"/>
          </a:p>
          <a:p>
            <a:pPr algn="ctr" eaLnBrk="1" hangingPunct="1">
              <a:buFontTx/>
              <a:buNone/>
              <a:defRPr/>
            </a:pPr>
            <a:r>
              <a:rPr lang="en-US" sz="2400" dirty="0" smtClean="0"/>
              <a:t>	</a:t>
            </a:r>
            <a:r>
              <a:rPr lang="en-US" sz="2400" b="1" u="sng" dirty="0" err="1" smtClean="0">
                <a:solidFill>
                  <a:srgbClr val="FF0066"/>
                </a:solidFill>
              </a:rPr>
              <a:t>Neuroglial</a:t>
            </a:r>
            <a:r>
              <a:rPr lang="en-US" sz="2400" b="1" u="sng" dirty="0" smtClean="0">
                <a:solidFill>
                  <a:srgbClr val="FF0066"/>
                </a:solidFill>
              </a:rPr>
              <a:t> cells:</a:t>
            </a:r>
            <a:r>
              <a:rPr lang="en-US" sz="2400" b="1" dirty="0" smtClean="0">
                <a:solidFill>
                  <a:srgbClr val="FF0066"/>
                </a:solidFill>
              </a:rPr>
              <a:t> </a:t>
            </a:r>
          </a:p>
          <a:p>
            <a:pPr algn="ctr" eaLnBrk="1" hangingPunct="1">
              <a:buFontTx/>
              <a:buNone/>
              <a:defRPr/>
            </a:pPr>
            <a:r>
              <a:rPr lang="en-US" sz="2400" dirty="0" smtClean="0">
                <a:solidFill>
                  <a:srgbClr val="FF0066"/>
                </a:solidFill>
              </a:rPr>
              <a:t>supports neurons, does </a:t>
            </a:r>
            <a:r>
              <a:rPr lang="en-US" sz="2400" b="1" u="sng" dirty="0" smtClean="0">
                <a:solidFill>
                  <a:srgbClr val="FF0066"/>
                </a:solidFill>
              </a:rPr>
              <a:t>not</a:t>
            </a:r>
            <a:r>
              <a:rPr lang="en-US" sz="2400" dirty="0" smtClean="0">
                <a:solidFill>
                  <a:srgbClr val="FF0066"/>
                </a:solidFill>
              </a:rPr>
              <a:t> carry impulses, mitosis is possible throughout lifespan</a:t>
            </a:r>
          </a:p>
        </p:txBody>
      </p:sp>
    </p:spTree>
    <p:extLst>
      <p:ext uri="{BB962C8B-B14F-4D97-AF65-F5344CB8AC3E}">
        <p14:creationId xmlns:p14="http://schemas.microsoft.com/office/powerpoint/2010/main" val="327947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171">
                                            <p:txEl>
                                              <p:pRg st="0" end="0"/>
                                            </p:txEl>
                                          </p:spTgt>
                                        </p:tgtEl>
                                        <p:attrNameLst>
                                          <p:attrName>style.visibility</p:attrName>
                                        </p:attrNameLst>
                                      </p:cBhvr>
                                      <p:to>
                                        <p:strVal val="visible"/>
                                      </p:to>
                                    </p:set>
                                    <p:anim calcmode="lin" valueType="num">
                                      <p:cBhvr>
                                        <p:cTn id="15"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17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17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171">
                                            <p:txEl>
                                              <p:pRg st="1" end="1"/>
                                            </p:txEl>
                                          </p:spTgt>
                                        </p:tgtEl>
                                        <p:attrNameLst>
                                          <p:attrName>style.visibility</p:attrName>
                                        </p:attrNameLst>
                                      </p:cBhvr>
                                      <p:to>
                                        <p:strVal val="visible"/>
                                      </p:to>
                                    </p:set>
                                    <p:anim calcmode="lin" valueType="num">
                                      <p:cBhvr>
                                        <p:cTn id="2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717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717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p:cTn id="31"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7171">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71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7171">
                                            <p:txEl>
                                              <p:pRg st="4" end="4"/>
                                            </p:txEl>
                                          </p:spTgt>
                                        </p:tgtEl>
                                        <p:attrNameLst>
                                          <p:attrName>style.visibility</p:attrName>
                                        </p:attrNameLst>
                                      </p:cBhvr>
                                      <p:to>
                                        <p:strVal val="visible"/>
                                      </p:to>
                                    </p:set>
                                    <p:anim calcmode="lin" valueType="num">
                                      <p:cBhvr>
                                        <p:cTn id="39"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7171">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0" y="207501"/>
            <a:ext cx="9144000" cy="1392799"/>
          </a:xfrm>
          <a:prstGeom prst="rect">
            <a:avLst/>
          </a:prstGeom>
        </p:spPr>
        <p:txBody>
          <a:bodyPr lIns="91425" tIns="91425" rIns="91425" bIns="91425" anchor="b" anchorCtr="0">
            <a:noAutofit/>
          </a:bodyPr>
          <a:lstStyle/>
          <a:p>
            <a:pPr lvl="0">
              <a:spcBef>
                <a:spcPts val="0"/>
              </a:spcBef>
              <a:buNone/>
            </a:pPr>
            <a:r>
              <a:rPr lang="en" sz="3600"/>
              <a:t>Structure of the Peripheral Nervous System</a:t>
            </a:r>
          </a:p>
        </p:txBody>
      </p:sp>
      <p:sp>
        <p:nvSpPr>
          <p:cNvPr id="213" name="Shape 213"/>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Enteric Nervous System </a:t>
            </a:r>
            <a:r>
              <a:rPr lang="en" sz="1800"/>
              <a:t>(enter/o= small intestine)</a:t>
            </a:r>
          </a:p>
          <a:p>
            <a:pPr marL="914400" lvl="1" indent="-381000" rtl="0">
              <a:spcBef>
                <a:spcPts val="0"/>
              </a:spcBef>
              <a:buClr>
                <a:schemeClr val="dk2"/>
              </a:buClr>
              <a:buSzPct val="80000"/>
              <a:buFont typeface="Courier New"/>
              <a:buChar char="o"/>
            </a:pPr>
            <a:r>
              <a:rPr lang="en"/>
              <a:t>“Brain of the Gut”</a:t>
            </a:r>
          </a:p>
          <a:p>
            <a:pPr marL="914400" lvl="1" indent="-381000" rtl="0">
              <a:spcBef>
                <a:spcPts val="0"/>
              </a:spcBef>
              <a:buClr>
                <a:schemeClr val="dk2"/>
              </a:buClr>
              <a:buSzPct val="80000"/>
              <a:buFont typeface="Courier New"/>
              <a:buChar char="o"/>
            </a:pPr>
            <a:r>
              <a:rPr lang="en"/>
              <a:t>Sensory neurons monitor chemical changes within the GI tract and the stretching of the walls</a:t>
            </a:r>
          </a:p>
          <a:p>
            <a:pPr marL="914400" lvl="1" indent="-381000" rtl="0">
              <a:spcBef>
                <a:spcPts val="0"/>
              </a:spcBef>
              <a:buClr>
                <a:schemeClr val="dk2"/>
              </a:buClr>
              <a:buSzPct val="80000"/>
              <a:buFont typeface="Courier New"/>
              <a:buChar char="o"/>
            </a:pPr>
            <a:r>
              <a:rPr lang="en"/>
              <a:t>Motor neurons control contraction of smooth muscle and secretions of the GI tract cells.</a:t>
            </a:r>
          </a:p>
        </p:txBody>
      </p:sp>
    </p:spTree>
    <p:extLst>
      <p:ext uri="{BB962C8B-B14F-4D97-AF65-F5344CB8AC3E}">
        <p14:creationId xmlns:p14="http://schemas.microsoft.com/office/powerpoint/2010/main" val="302722419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Text Placeholder 2"/>
          <p:cNvSpPr>
            <a:spLocks noGrp="1"/>
          </p:cNvSpPr>
          <p:nvPr>
            <p:ph type="body" idx="1"/>
          </p:nvPr>
        </p:nvSpPr>
        <p:spPr/>
        <p:txBody>
          <a:bodyPr/>
          <a:lstStyle/>
          <a:p>
            <a:pPr marL="514350" indent="-514350">
              <a:buAutoNum type="arabicPeriod"/>
            </a:pPr>
            <a:r>
              <a:rPr lang="en-US" dirty="0" smtClean="0"/>
              <a:t>What types of structures can neurons have?</a:t>
            </a:r>
          </a:p>
          <a:p>
            <a:pPr marL="514350" indent="-514350">
              <a:buAutoNum type="arabicPeriod"/>
            </a:pPr>
            <a:r>
              <a:rPr lang="en-US" dirty="0" smtClean="0"/>
              <a:t>What types of neurons are there?</a:t>
            </a:r>
          </a:p>
          <a:p>
            <a:r>
              <a:rPr lang="en-US" dirty="0" smtClean="0"/>
              <a:t>3. What is an Action Potential?</a:t>
            </a:r>
          </a:p>
          <a:p>
            <a:endParaRPr lang="en-US" dirty="0"/>
          </a:p>
        </p:txBody>
      </p:sp>
    </p:spTree>
    <p:extLst>
      <p:ext uri="{BB962C8B-B14F-4D97-AF65-F5344CB8AC3E}">
        <p14:creationId xmlns:p14="http://schemas.microsoft.com/office/powerpoint/2010/main" val="2447750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Action Potentials</a:t>
            </a:r>
          </a:p>
        </p:txBody>
      </p:sp>
      <p:sp>
        <p:nvSpPr>
          <p:cNvPr id="303" name="Shape 303"/>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Objective</a:t>
            </a:r>
          </a:p>
          <a:p>
            <a:pPr marL="457200" lvl="0" indent="-419100" rtl="0">
              <a:spcBef>
                <a:spcPts val="0"/>
              </a:spcBef>
              <a:buClr>
                <a:schemeClr val="dk2"/>
              </a:buClr>
              <a:buSzPct val="100000"/>
              <a:buFont typeface="Arial"/>
              <a:buChar char="●"/>
            </a:pPr>
            <a:r>
              <a:rPr lang="en"/>
              <a:t>Describe how a nerve impulse is generated and conducted.</a:t>
            </a:r>
          </a:p>
          <a:p>
            <a:pPr marL="457200" lvl="0" indent="-419100" rtl="0">
              <a:spcBef>
                <a:spcPts val="0"/>
              </a:spcBef>
              <a:buClr>
                <a:schemeClr val="dk2"/>
              </a:buClr>
              <a:buSzPct val="100000"/>
              <a:buFont typeface="Arial"/>
              <a:buChar char="●"/>
            </a:pPr>
            <a:r>
              <a:rPr lang="en"/>
              <a:t>Describe saltatory and continuous conduction.</a:t>
            </a:r>
          </a:p>
          <a:p>
            <a:pPr marL="457200" lvl="0" indent="-419100">
              <a:spcBef>
                <a:spcPts val="0"/>
              </a:spcBef>
              <a:buClr>
                <a:schemeClr val="dk2"/>
              </a:buClr>
              <a:buSzPct val="100000"/>
              <a:buFont typeface="Arial"/>
              <a:buChar char="●"/>
            </a:pPr>
            <a:r>
              <a:rPr lang="en"/>
              <a:t>Explain what occurs during each phase of an action potential</a:t>
            </a:r>
          </a:p>
        </p:txBody>
      </p:sp>
    </p:spTree>
    <p:extLst>
      <p:ext uri="{BB962C8B-B14F-4D97-AF65-F5344CB8AC3E}">
        <p14:creationId xmlns:p14="http://schemas.microsoft.com/office/powerpoint/2010/main" val="1851493667"/>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Action Potential Vocab</a:t>
            </a:r>
          </a:p>
        </p:txBody>
      </p:sp>
      <p:sp>
        <p:nvSpPr>
          <p:cNvPr id="309" name="Shape 309"/>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b="1"/>
              <a:t>Action Potential</a:t>
            </a:r>
            <a:r>
              <a:rPr lang="en"/>
              <a:t> = nerve impulse</a:t>
            </a:r>
          </a:p>
          <a:p>
            <a:pPr rtl="0">
              <a:spcBef>
                <a:spcPts val="0"/>
              </a:spcBef>
              <a:buNone/>
            </a:pPr>
            <a:endParaRPr/>
          </a:p>
          <a:p>
            <a:pPr rtl="0">
              <a:spcBef>
                <a:spcPts val="0"/>
              </a:spcBef>
              <a:buNone/>
            </a:pPr>
            <a:r>
              <a:rPr lang="en" b="1"/>
              <a:t>Resting Membrane Potential</a:t>
            </a:r>
            <a:r>
              <a:rPr lang="en"/>
              <a:t>: a difference in electrical charge inside and outside the cell</a:t>
            </a:r>
          </a:p>
          <a:p>
            <a:pPr rtl="0">
              <a:spcBef>
                <a:spcPts val="0"/>
              </a:spcBef>
              <a:buNone/>
            </a:pPr>
            <a:endParaRPr/>
          </a:p>
          <a:p>
            <a:pPr>
              <a:spcBef>
                <a:spcPts val="0"/>
              </a:spcBef>
              <a:buNone/>
            </a:pPr>
            <a:r>
              <a:rPr lang="en" b="1"/>
              <a:t>Ion Channel</a:t>
            </a:r>
            <a:r>
              <a:rPr lang="en"/>
              <a:t>: membrane proteins that allow for the transport of charged atoms</a:t>
            </a:r>
          </a:p>
        </p:txBody>
      </p:sp>
    </p:spTree>
    <p:extLst>
      <p:ext uri="{BB962C8B-B14F-4D97-AF65-F5344CB8AC3E}">
        <p14:creationId xmlns:p14="http://schemas.microsoft.com/office/powerpoint/2010/main" val="1966462954"/>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Ion Channels</a:t>
            </a:r>
          </a:p>
        </p:txBody>
      </p:sp>
      <p:sp>
        <p:nvSpPr>
          <p:cNvPr id="315" name="Shape 315"/>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As ions diffuse across the membrane, they equalize the charges on either side of the membrane, resulting in a change in membrane potential.</a:t>
            </a:r>
          </a:p>
        </p:txBody>
      </p:sp>
      <p:pic>
        <p:nvPicPr>
          <p:cNvPr id="316" name="Shape 316"/>
          <p:cNvPicPr preferRelativeResize="0"/>
          <p:nvPr/>
        </p:nvPicPr>
        <p:blipFill>
          <a:blip r:embed="rId3"/>
          <a:stretch>
            <a:fillRect/>
          </a:stretch>
        </p:blipFill>
        <p:spPr>
          <a:xfrm>
            <a:off x="2902575" y="3919001"/>
            <a:ext cx="4523024" cy="2938999"/>
          </a:xfrm>
          <a:prstGeom prst="rect">
            <a:avLst/>
          </a:prstGeom>
        </p:spPr>
      </p:pic>
    </p:spTree>
    <p:extLst>
      <p:ext uri="{BB962C8B-B14F-4D97-AF65-F5344CB8AC3E}">
        <p14:creationId xmlns:p14="http://schemas.microsoft.com/office/powerpoint/2010/main" val="2209581289"/>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Ion Channels</a:t>
            </a:r>
          </a:p>
        </p:txBody>
      </p:sp>
      <p:sp>
        <p:nvSpPr>
          <p:cNvPr id="322" name="Shape 322"/>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Leakage Channels - allow a slow, steady stream of ions to diffuse across the membrane.</a:t>
            </a:r>
          </a:p>
          <a:p>
            <a:pPr marL="457200" lvl="0" indent="-419100" rtl="0">
              <a:spcBef>
                <a:spcPts val="0"/>
              </a:spcBef>
              <a:buClr>
                <a:schemeClr val="dk2"/>
              </a:buClr>
              <a:buSzPct val="100000"/>
              <a:buFont typeface="Arial"/>
              <a:buChar char="●"/>
            </a:pPr>
            <a:r>
              <a:rPr lang="en"/>
              <a:t>Gated Channels - open and close in response to a stimulus</a:t>
            </a:r>
          </a:p>
          <a:p>
            <a:pPr marL="914400" lvl="1" indent="-381000" rtl="0">
              <a:spcBef>
                <a:spcPts val="0"/>
              </a:spcBef>
              <a:buClr>
                <a:schemeClr val="dk2"/>
              </a:buClr>
              <a:buSzPct val="80000"/>
              <a:buFont typeface="Courier New"/>
              <a:buChar char="o"/>
            </a:pPr>
            <a:r>
              <a:rPr lang="en"/>
              <a:t>Voltage gated channels - channels that open in response to a change in membrane potential</a:t>
            </a:r>
          </a:p>
        </p:txBody>
      </p:sp>
    </p:spTree>
    <p:extLst>
      <p:ext uri="{BB962C8B-B14F-4D97-AF65-F5344CB8AC3E}">
        <p14:creationId xmlns:p14="http://schemas.microsoft.com/office/powerpoint/2010/main" val="1107624824"/>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Resting Membrane Potential</a:t>
            </a:r>
          </a:p>
        </p:txBody>
      </p:sp>
      <p:sp>
        <p:nvSpPr>
          <p:cNvPr id="328" name="Shape 32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In a resting neuron, the outside surface of the plasma membrane has a positive charge and the inside has a negative charge.  This difference in charge is a form of potential energy that can be measured in volts.  The resting membrane potential for a neuron is -70mV</a:t>
            </a:r>
          </a:p>
        </p:txBody>
      </p:sp>
    </p:spTree>
    <p:extLst>
      <p:ext uri="{BB962C8B-B14F-4D97-AF65-F5344CB8AC3E}">
        <p14:creationId xmlns:p14="http://schemas.microsoft.com/office/powerpoint/2010/main" val="2813379147"/>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9900"/>
          </a:solidFill>
        </p:spPr>
        <p:txBody>
          <a:bodyPr/>
          <a:lstStyle/>
          <a:p>
            <a:pPr eaLnBrk="1" hangingPunct="1">
              <a:defRPr/>
            </a:pPr>
            <a:r>
              <a:rPr lang="en-US" smtClean="0">
                <a:latin typeface="Impress BT" charset="0"/>
              </a:rPr>
              <a:t>Neuron at Resting Potential</a:t>
            </a:r>
          </a:p>
        </p:txBody>
      </p:sp>
      <p:pic>
        <p:nvPicPr>
          <p:cNvPr id="266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258129"/>
            <a:ext cx="4038600" cy="1548242"/>
          </a:xfrm>
        </p:spPr>
      </p:pic>
      <p:sp>
        <p:nvSpPr>
          <p:cNvPr id="26631" name="Rectangle 7"/>
          <p:cNvSpPr>
            <a:spLocks noGrp="1" noChangeArrowheads="1"/>
          </p:cNvSpPr>
          <p:nvPr>
            <p:ph sz="half" idx="2"/>
          </p:nvPr>
        </p:nvSpPr>
        <p:spPr/>
        <p:txBody>
          <a:bodyPr/>
          <a:lstStyle/>
          <a:p>
            <a:pPr eaLnBrk="1" hangingPunct="1">
              <a:defRPr/>
            </a:pPr>
            <a:r>
              <a:rPr lang="en-US" sz="2400" dirty="0" smtClean="0">
                <a:latin typeface="Comic Sans MS" charset="0"/>
              </a:rPr>
              <a:t>Membrane is </a:t>
            </a:r>
            <a:r>
              <a:rPr lang="en-US" sz="2400" b="1" dirty="0" smtClean="0">
                <a:solidFill>
                  <a:srgbClr val="6600CC"/>
                </a:solidFill>
                <a:latin typeface="Comic Sans MS" charset="0"/>
              </a:rPr>
              <a:t>polarized</a:t>
            </a:r>
            <a:r>
              <a:rPr lang="en-US" sz="2400" dirty="0" smtClean="0">
                <a:latin typeface="Comic Sans MS" charset="0"/>
              </a:rPr>
              <a:t> (</a:t>
            </a:r>
            <a:r>
              <a:rPr lang="en-US" sz="2400" dirty="0" smtClean="0">
                <a:solidFill>
                  <a:srgbClr val="FF0066"/>
                </a:solidFill>
                <a:latin typeface="Comic Sans MS" charset="0"/>
              </a:rPr>
              <a:t>charged!</a:t>
            </a:r>
            <a:r>
              <a:rPr lang="en-US" sz="2400" dirty="0" smtClean="0">
                <a:latin typeface="Comic Sans MS" charset="0"/>
              </a:rPr>
              <a:t>)</a:t>
            </a:r>
          </a:p>
          <a:p>
            <a:pPr eaLnBrk="1" hangingPunct="1">
              <a:defRPr/>
            </a:pPr>
            <a:r>
              <a:rPr lang="en-US" sz="2400" dirty="0" smtClean="0">
                <a:latin typeface="Comic Sans MS" charset="0"/>
              </a:rPr>
              <a:t>-70mv inside cell</a:t>
            </a:r>
          </a:p>
          <a:p>
            <a:pPr eaLnBrk="1" hangingPunct="1">
              <a:defRPr/>
            </a:pPr>
            <a:r>
              <a:rPr lang="en-US" sz="2400" dirty="0" smtClean="0">
                <a:latin typeface="Comic Sans MS" charset="0"/>
              </a:rPr>
              <a:t>Inside more negative than outside.</a:t>
            </a:r>
          </a:p>
          <a:p>
            <a:pPr eaLnBrk="1" hangingPunct="1">
              <a:defRPr/>
            </a:pPr>
            <a:r>
              <a:rPr lang="en-US" sz="2400" dirty="0" smtClean="0">
                <a:latin typeface="Comic Sans MS" charset="0"/>
              </a:rPr>
              <a:t>What keeps it </a:t>
            </a:r>
            <a:r>
              <a:rPr lang="en-US" sz="2400" dirty="0" err="1" smtClean="0">
                <a:latin typeface="Comic Sans MS" charset="0"/>
              </a:rPr>
              <a:t>neg</a:t>
            </a:r>
            <a:r>
              <a:rPr lang="en-US" sz="2400" dirty="0" smtClean="0">
                <a:latin typeface="Comic Sans MS" charset="0"/>
              </a:rPr>
              <a:t>?</a:t>
            </a:r>
          </a:p>
          <a:p>
            <a:pPr eaLnBrk="1" hangingPunct="1">
              <a:buFontTx/>
              <a:buNone/>
              <a:defRPr/>
            </a:pPr>
            <a:r>
              <a:rPr lang="en-US" sz="2400" dirty="0" smtClean="0">
                <a:latin typeface="Comic Sans MS" charset="0"/>
              </a:rPr>
              <a:t>	</a:t>
            </a:r>
            <a:r>
              <a:rPr lang="en-US" sz="2400" dirty="0" smtClean="0">
                <a:solidFill>
                  <a:srgbClr val="008000"/>
                </a:solidFill>
                <a:latin typeface="Comic Sans MS" charset="0"/>
              </a:rPr>
              <a:t>Large, negative proteins, chloride ions, and nucleic acids inside.</a:t>
            </a:r>
          </a:p>
          <a:p>
            <a:pPr eaLnBrk="1" hangingPunct="1">
              <a:buFontTx/>
              <a:buNone/>
              <a:defRPr/>
            </a:pPr>
            <a:endParaRPr lang="en-US" dirty="0" smtClean="0">
              <a:solidFill>
                <a:srgbClr val="0000FF"/>
              </a:solidFill>
              <a:latin typeface="Comic Sans MS" charset="0"/>
            </a:endParaRPr>
          </a:p>
        </p:txBody>
      </p:sp>
      <p:sp>
        <p:nvSpPr>
          <p:cNvPr id="26632" name="Text Box 8"/>
          <p:cNvSpPr txBox="1">
            <a:spLocks noChangeArrowheads="1"/>
          </p:cNvSpPr>
          <p:nvPr/>
        </p:nvSpPr>
        <p:spPr bwMode="auto">
          <a:xfrm>
            <a:off x="838200" y="5257800"/>
            <a:ext cx="3886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i="1">
                <a:latin typeface="Arial" charset="0"/>
                <a:ea typeface="ＭＳ Ｐゴシック" charset="0"/>
              </a:rPr>
              <a:t>Leaky membrane allows Na+ and K+ ions to diffuse, so Na/K pump is always working.</a:t>
            </a:r>
          </a:p>
        </p:txBody>
      </p:sp>
    </p:spTree>
    <p:extLst>
      <p:ext uri="{BB962C8B-B14F-4D97-AF65-F5344CB8AC3E}">
        <p14:creationId xmlns:p14="http://schemas.microsoft.com/office/powerpoint/2010/main" val="1982595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xEl>
                                              <p:charRg st="4294967295" end="4294967295"/>
                                            </p:txEl>
                                          </p:spTgt>
                                        </p:tgtEl>
                                        <p:attrNameLst>
                                          <p:attrName>style.visibility</p:attrName>
                                        </p:attrNameLst>
                                      </p:cBhvr>
                                      <p:to>
                                        <p:strVal val="visible"/>
                                      </p:to>
                                    </p:set>
                                    <p:animEffect transition="in" filter="fade">
                                      <p:cBhvr>
                                        <p:cTn id="7" dur="2000"/>
                                        <p:tgtEl>
                                          <p:spTgt spid="26626">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1">
                                            <p:txEl>
                                              <p:pRg st="0" end="0"/>
                                            </p:txEl>
                                          </p:spTgt>
                                        </p:tgtEl>
                                        <p:attrNameLst>
                                          <p:attrName>style.visibility</p:attrName>
                                        </p:attrNameLst>
                                      </p:cBhvr>
                                      <p:to>
                                        <p:strVal val="visible"/>
                                      </p:to>
                                    </p:set>
                                    <p:animEffect transition="in" filter="fade">
                                      <p:cBhvr>
                                        <p:cTn id="12" dur="2000"/>
                                        <p:tgtEl>
                                          <p:spTgt spid="266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31">
                                            <p:txEl>
                                              <p:pRg st="1" end="1"/>
                                            </p:txEl>
                                          </p:spTgt>
                                        </p:tgtEl>
                                        <p:attrNameLst>
                                          <p:attrName>style.visibility</p:attrName>
                                        </p:attrNameLst>
                                      </p:cBhvr>
                                      <p:to>
                                        <p:strVal val="visible"/>
                                      </p:to>
                                    </p:set>
                                    <p:animEffect transition="in" filter="fade">
                                      <p:cBhvr>
                                        <p:cTn id="17" dur="2000"/>
                                        <p:tgtEl>
                                          <p:spTgt spid="266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31">
                                            <p:txEl>
                                              <p:pRg st="2" end="2"/>
                                            </p:txEl>
                                          </p:spTgt>
                                        </p:tgtEl>
                                        <p:attrNameLst>
                                          <p:attrName>style.visibility</p:attrName>
                                        </p:attrNameLst>
                                      </p:cBhvr>
                                      <p:to>
                                        <p:strVal val="visible"/>
                                      </p:to>
                                    </p:set>
                                    <p:animEffect transition="in" filter="fade">
                                      <p:cBhvr>
                                        <p:cTn id="22" dur="2000"/>
                                        <p:tgtEl>
                                          <p:spTgt spid="266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31">
                                            <p:txEl>
                                              <p:pRg st="3" end="3"/>
                                            </p:txEl>
                                          </p:spTgt>
                                        </p:tgtEl>
                                        <p:attrNameLst>
                                          <p:attrName>style.visibility</p:attrName>
                                        </p:attrNameLst>
                                      </p:cBhvr>
                                      <p:to>
                                        <p:strVal val="visible"/>
                                      </p:to>
                                    </p:set>
                                    <p:animEffect transition="in" filter="fade">
                                      <p:cBhvr>
                                        <p:cTn id="27" dur="2000"/>
                                        <p:tgtEl>
                                          <p:spTgt spid="266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31">
                                            <p:txEl>
                                              <p:pRg st="4" end="4"/>
                                            </p:txEl>
                                          </p:spTgt>
                                        </p:tgtEl>
                                        <p:attrNameLst>
                                          <p:attrName>style.visibility</p:attrName>
                                        </p:attrNameLst>
                                      </p:cBhvr>
                                      <p:to>
                                        <p:strVal val="visible"/>
                                      </p:to>
                                    </p:set>
                                    <p:animEffect transition="in" filter="fade">
                                      <p:cBhvr>
                                        <p:cTn id="32" dur="2000"/>
                                        <p:tgtEl>
                                          <p:spTgt spid="266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Resting Membrane Potential</a:t>
            </a:r>
          </a:p>
        </p:txBody>
      </p:sp>
      <p:sp>
        <p:nvSpPr>
          <p:cNvPr id="334" name="Shape 33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335" name="Shape 335"/>
          <p:cNvPicPr preferRelativeResize="0"/>
          <p:nvPr/>
        </p:nvPicPr>
        <p:blipFill>
          <a:blip r:embed="rId3"/>
          <a:stretch>
            <a:fillRect/>
          </a:stretch>
        </p:blipFill>
        <p:spPr>
          <a:xfrm>
            <a:off x="2977926" y="1600301"/>
            <a:ext cx="3188125" cy="4967265"/>
          </a:xfrm>
          <a:prstGeom prst="rect">
            <a:avLst/>
          </a:prstGeom>
        </p:spPr>
      </p:pic>
    </p:spTree>
    <p:extLst>
      <p:ext uri="{BB962C8B-B14F-4D97-AF65-F5344CB8AC3E}">
        <p14:creationId xmlns:p14="http://schemas.microsoft.com/office/powerpoint/2010/main" val="4184489637"/>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07501"/>
            <a:ext cx="8229600" cy="2012399"/>
          </a:xfrm>
          <a:prstGeom prst="rect">
            <a:avLst/>
          </a:prstGeom>
        </p:spPr>
        <p:txBody>
          <a:bodyPr lIns="91425" tIns="91425" rIns="91425" bIns="91425" anchor="b" anchorCtr="0">
            <a:noAutofit/>
          </a:bodyPr>
          <a:lstStyle/>
          <a:p>
            <a:pPr>
              <a:spcBef>
                <a:spcPts val="0"/>
              </a:spcBef>
              <a:buNone/>
            </a:pPr>
            <a:r>
              <a:rPr lang="en" sz="4500"/>
              <a:t>Maintaining Resting Membrane Potential</a:t>
            </a:r>
          </a:p>
        </p:txBody>
      </p:sp>
      <p:sp>
        <p:nvSpPr>
          <p:cNvPr id="341" name="Shape 341"/>
          <p:cNvSpPr txBox="1">
            <a:spLocks noGrp="1"/>
          </p:cNvSpPr>
          <p:nvPr>
            <p:ph type="body" idx="1"/>
          </p:nvPr>
        </p:nvSpPr>
        <p:spPr>
          <a:xfrm>
            <a:off x="457200" y="2219901"/>
            <a:ext cx="8229600" cy="4347599"/>
          </a:xfrm>
          <a:prstGeom prst="rect">
            <a:avLst/>
          </a:prstGeom>
        </p:spPr>
        <p:txBody>
          <a:bodyPr lIns="91425" tIns="91425" rIns="91425" bIns="91425" anchor="t" anchorCtr="0">
            <a:noAutofit/>
          </a:bodyPr>
          <a:lstStyle/>
          <a:p>
            <a:pPr rtl="0">
              <a:spcBef>
                <a:spcPts val="0"/>
              </a:spcBef>
              <a:buNone/>
            </a:pPr>
            <a:r>
              <a:rPr lang="en"/>
              <a:t>Interstitial Fluid - high [Na</a:t>
            </a:r>
            <a:r>
              <a:rPr lang="en" baseline="30000"/>
              <a:t>+</a:t>
            </a:r>
            <a:r>
              <a:rPr lang="en"/>
              <a:t>] and [Cl</a:t>
            </a:r>
            <a:r>
              <a:rPr lang="en" baseline="30000"/>
              <a:t>-</a:t>
            </a:r>
            <a:r>
              <a:rPr lang="en"/>
              <a:t>]</a:t>
            </a:r>
          </a:p>
          <a:p>
            <a:pPr rtl="0">
              <a:spcBef>
                <a:spcPts val="0"/>
              </a:spcBef>
              <a:buNone/>
            </a:pPr>
            <a:r>
              <a:rPr lang="en"/>
              <a:t>Cytosol - high [K</a:t>
            </a:r>
            <a:r>
              <a:rPr lang="en" baseline="30000"/>
              <a:t>+</a:t>
            </a:r>
            <a:r>
              <a:rPr lang="en"/>
              <a:t>] and [PO</a:t>
            </a:r>
            <a:r>
              <a:rPr lang="en" baseline="30000"/>
              <a:t>-</a:t>
            </a:r>
            <a:r>
              <a:rPr lang="en"/>
              <a:t>]</a:t>
            </a:r>
          </a:p>
          <a:p>
            <a:pPr rtl="0">
              <a:spcBef>
                <a:spcPts val="0"/>
              </a:spcBef>
              <a:buNone/>
            </a:pPr>
            <a:endParaRPr sz="2600"/>
          </a:p>
          <a:p>
            <a:pPr>
              <a:spcBef>
                <a:spcPts val="0"/>
              </a:spcBef>
              <a:buNone/>
            </a:pPr>
            <a:r>
              <a:rPr lang="en" sz="2600"/>
              <a:t>Because there are more K</a:t>
            </a:r>
            <a:r>
              <a:rPr lang="en" sz="2600" baseline="30000"/>
              <a:t>+</a:t>
            </a:r>
            <a:r>
              <a:rPr lang="en" sz="2600"/>
              <a:t> leakage channels, more K</a:t>
            </a:r>
            <a:r>
              <a:rPr lang="en" sz="2600" baseline="30000"/>
              <a:t>+</a:t>
            </a:r>
            <a:r>
              <a:rPr lang="en" sz="2600"/>
              <a:t> exits than Na</a:t>
            </a:r>
            <a:r>
              <a:rPr lang="en" sz="2600" baseline="30000"/>
              <a:t>+</a:t>
            </a:r>
            <a:r>
              <a:rPr lang="en" sz="2600"/>
              <a:t> enters.  Cl</a:t>
            </a:r>
            <a:r>
              <a:rPr lang="en" sz="2600" baseline="30000"/>
              <a:t>-</a:t>
            </a:r>
            <a:r>
              <a:rPr lang="en" sz="2600"/>
              <a:t> can enter the cell but PO</a:t>
            </a:r>
            <a:r>
              <a:rPr lang="en" sz="2600" baseline="30000"/>
              <a:t>- </a:t>
            </a:r>
            <a:r>
              <a:rPr lang="en" sz="2600"/>
              <a:t>cannot exit because it is attached to other chemicals (Like ATP)</a:t>
            </a:r>
          </a:p>
        </p:txBody>
      </p:sp>
    </p:spTree>
    <p:extLst>
      <p:ext uri="{BB962C8B-B14F-4D97-AF65-F5344CB8AC3E}">
        <p14:creationId xmlns:p14="http://schemas.microsoft.com/office/powerpoint/2010/main" val="291439242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000"/>
              <a:t>Divisions of the Nervous System</a:t>
            </a:r>
          </a:p>
        </p:txBody>
      </p:sp>
      <p:sp>
        <p:nvSpPr>
          <p:cNvPr id="117" name="Shape 117"/>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Central Nervous System (CNS)</a:t>
            </a:r>
          </a:p>
          <a:p>
            <a:pPr marL="914400" lvl="1" indent="-381000" rtl="0">
              <a:spcBef>
                <a:spcPts val="0"/>
              </a:spcBef>
              <a:buClr>
                <a:schemeClr val="dk2"/>
              </a:buClr>
              <a:buSzPct val="80000"/>
              <a:buFont typeface="Courier New"/>
              <a:buChar char="o"/>
            </a:pPr>
            <a:r>
              <a:rPr lang="en"/>
              <a:t>Brain and Spinal Cord</a:t>
            </a:r>
          </a:p>
          <a:p>
            <a:pPr marL="457200" lvl="0" indent="0" rtl="0">
              <a:spcBef>
                <a:spcPts val="0"/>
              </a:spcBef>
              <a:buNone/>
            </a:pPr>
            <a:endParaRPr/>
          </a:p>
          <a:p>
            <a:pPr marL="457200" lvl="0" indent="-419100" rtl="0">
              <a:spcBef>
                <a:spcPts val="0"/>
              </a:spcBef>
              <a:buClr>
                <a:schemeClr val="dk2"/>
              </a:buClr>
              <a:buSzPct val="100000"/>
              <a:buFont typeface="Arial"/>
              <a:buChar char="●"/>
            </a:pPr>
            <a:r>
              <a:rPr lang="en"/>
              <a:t>Peripheral Nervous System (PNS)</a:t>
            </a:r>
          </a:p>
          <a:p>
            <a:pPr marL="914400" lvl="1" indent="-381000">
              <a:spcBef>
                <a:spcPts val="0"/>
              </a:spcBef>
              <a:buClr>
                <a:schemeClr val="dk2"/>
              </a:buClr>
              <a:buSzPct val="80000"/>
              <a:buFont typeface="Courier New"/>
              <a:buChar char="o"/>
            </a:pPr>
            <a:r>
              <a:rPr lang="en"/>
              <a:t>All nervous tissue outside the CNS</a:t>
            </a:r>
          </a:p>
        </p:txBody>
      </p:sp>
    </p:spTree>
    <p:extLst>
      <p:ext uri="{BB962C8B-B14F-4D97-AF65-F5344CB8AC3E}">
        <p14:creationId xmlns:p14="http://schemas.microsoft.com/office/powerpoint/2010/main" val="3410467477"/>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Na/K pump</a:t>
            </a:r>
          </a:p>
        </p:txBody>
      </p:sp>
      <p:sp>
        <p:nvSpPr>
          <p:cNvPr id="347" name="Shape 347"/>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Since Na+ and K+ continuously diffuse across the membrane, they must be pumped back against the concentration gradient to maintain membrane potential.</a:t>
            </a:r>
          </a:p>
          <a:p>
            <a:pPr rtl="0">
              <a:spcBef>
                <a:spcPts val="0"/>
              </a:spcBef>
              <a:buNone/>
            </a:pPr>
            <a:endParaRPr/>
          </a:p>
          <a:p>
            <a:pPr>
              <a:spcBef>
                <a:spcPts val="0"/>
              </a:spcBef>
              <a:buNone/>
            </a:pPr>
            <a:r>
              <a:rPr lang="en"/>
              <a:t> </a:t>
            </a:r>
          </a:p>
        </p:txBody>
      </p:sp>
    </p:spTree>
    <p:extLst>
      <p:ext uri="{BB962C8B-B14F-4D97-AF65-F5344CB8AC3E}">
        <p14:creationId xmlns:p14="http://schemas.microsoft.com/office/powerpoint/2010/main" val="2315789484"/>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353" name="Shape 353"/>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354" name="Shape 354"/>
          <p:cNvPicPr preferRelativeResize="0"/>
          <p:nvPr/>
        </p:nvPicPr>
        <p:blipFill>
          <a:blip r:embed="rId3"/>
          <a:stretch>
            <a:fillRect/>
          </a:stretch>
        </p:blipFill>
        <p:spPr>
          <a:xfrm>
            <a:off x="0" y="1803400"/>
            <a:ext cx="9124950" cy="5054600"/>
          </a:xfrm>
          <a:prstGeom prst="rect">
            <a:avLst/>
          </a:prstGeom>
        </p:spPr>
      </p:pic>
    </p:spTree>
    <p:extLst>
      <p:ext uri="{BB962C8B-B14F-4D97-AF65-F5344CB8AC3E}">
        <p14:creationId xmlns:p14="http://schemas.microsoft.com/office/powerpoint/2010/main" val="688915290"/>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400"/>
              <a:t>Generation of Action Potentials</a:t>
            </a:r>
          </a:p>
        </p:txBody>
      </p:sp>
      <p:sp>
        <p:nvSpPr>
          <p:cNvPr id="360" name="Shape 360"/>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Action Potential/ Nerve Impulse - a sequence of rapidly occurring events that decrease and reverse membrane potential and then restore it to its resting state.</a:t>
            </a:r>
          </a:p>
        </p:txBody>
      </p:sp>
    </p:spTree>
    <p:extLst>
      <p:ext uri="{BB962C8B-B14F-4D97-AF65-F5344CB8AC3E}">
        <p14:creationId xmlns:p14="http://schemas.microsoft.com/office/powerpoint/2010/main" val="3992156903"/>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366" name="Shape 366"/>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367" name="Shape 367"/>
          <p:cNvPicPr preferRelativeResize="0"/>
          <p:nvPr/>
        </p:nvPicPr>
        <p:blipFill>
          <a:blip r:embed="rId3"/>
          <a:stretch>
            <a:fillRect/>
          </a:stretch>
        </p:blipFill>
        <p:spPr>
          <a:xfrm>
            <a:off x="1146562" y="0"/>
            <a:ext cx="6850886" cy="6858000"/>
          </a:xfrm>
          <a:prstGeom prst="rect">
            <a:avLst/>
          </a:prstGeom>
        </p:spPr>
      </p:pic>
    </p:spTree>
    <p:extLst>
      <p:ext uri="{BB962C8B-B14F-4D97-AF65-F5344CB8AC3E}">
        <p14:creationId xmlns:p14="http://schemas.microsoft.com/office/powerpoint/2010/main" val="862876398"/>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400"/>
              <a:t>Phases of a Membrane Potential</a:t>
            </a:r>
          </a:p>
        </p:txBody>
      </p:sp>
      <p:sp>
        <p:nvSpPr>
          <p:cNvPr id="373" name="Shape 373"/>
          <p:cNvSpPr txBox="1">
            <a:spLocks noGrp="1"/>
          </p:cNvSpPr>
          <p:nvPr>
            <p:ph type="body" idx="1"/>
          </p:nvPr>
        </p:nvSpPr>
        <p:spPr>
          <a:xfrm>
            <a:off x="258200" y="1730367"/>
            <a:ext cx="4582800" cy="4837200"/>
          </a:xfrm>
          <a:prstGeom prst="rect">
            <a:avLst/>
          </a:prstGeom>
        </p:spPr>
        <p:txBody>
          <a:bodyPr lIns="91425" tIns="91425" rIns="91425" bIns="91425" anchor="t" anchorCtr="0">
            <a:noAutofit/>
          </a:bodyPr>
          <a:lstStyle/>
          <a:p>
            <a:pPr rtl="0">
              <a:spcBef>
                <a:spcPts val="0"/>
              </a:spcBef>
              <a:buNone/>
            </a:pPr>
            <a:r>
              <a:rPr lang="en"/>
              <a:t>1. </a:t>
            </a:r>
            <a:r>
              <a:rPr lang="en" b="1"/>
              <a:t>Depolarizing</a:t>
            </a:r>
            <a:r>
              <a:rPr lang="en"/>
              <a:t> - the polarization is decreased and reversed</a:t>
            </a:r>
          </a:p>
          <a:p>
            <a:pPr rtl="0">
              <a:spcBef>
                <a:spcPts val="0"/>
              </a:spcBef>
              <a:buNone/>
            </a:pPr>
            <a:endParaRPr/>
          </a:p>
          <a:p>
            <a:pPr lvl="0" rtl="0">
              <a:spcBef>
                <a:spcPts val="0"/>
              </a:spcBef>
              <a:buClr>
                <a:schemeClr val="dk1"/>
              </a:buClr>
              <a:buSzPct val="36666"/>
              <a:buFont typeface="Arial"/>
              <a:buNone/>
            </a:pPr>
            <a:r>
              <a:rPr lang="en"/>
              <a:t>2. </a:t>
            </a:r>
            <a:r>
              <a:rPr lang="en" b="1"/>
              <a:t>Repolarizing</a:t>
            </a:r>
            <a:r>
              <a:rPr lang="en"/>
              <a:t> - membrane polarization is returned to resting state.</a:t>
            </a:r>
          </a:p>
          <a:p>
            <a:pPr>
              <a:spcBef>
                <a:spcPts val="0"/>
              </a:spcBef>
              <a:buNone/>
            </a:pPr>
            <a:endParaRPr/>
          </a:p>
        </p:txBody>
      </p:sp>
      <p:pic>
        <p:nvPicPr>
          <p:cNvPr id="374" name="Shape 374"/>
          <p:cNvPicPr preferRelativeResize="0"/>
          <p:nvPr/>
        </p:nvPicPr>
        <p:blipFill>
          <a:blip r:embed="rId3"/>
          <a:stretch>
            <a:fillRect/>
          </a:stretch>
        </p:blipFill>
        <p:spPr>
          <a:xfrm>
            <a:off x="4841001" y="1516501"/>
            <a:ext cx="3759875" cy="5341500"/>
          </a:xfrm>
          <a:prstGeom prst="rect">
            <a:avLst/>
          </a:prstGeom>
        </p:spPr>
      </p:pic>
    </p:spTree>
    <p:extLst>
      <p:ext uri="{BB962C8B-B14F-4D97-AF65-F5344CB8AC3E}">
        <p14:creationId xmlns:p14="http://schemas.microsoft.com/office/powerpoint/2010/main" val="3822891706"/>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483825" y="1050400"/>
            <a:ext cx="2819400" cy="5807600"/>
          </a:xfrm>
          <a:prstGeom prst="rect">
            <a:avLst/>
          </a:prstGeom>
        </p:spPr>
        <p:txBody>
          <a:bodyPr lIns="91425" tIns="91425" rIns="91425" bIns="91425" anchor="t" anchorCtr="0">
            <a:noAutofit/>
          </a:bodyPr>
          <a:lstStyle/>
          <a:p>
            <a:pPr>
              <a:spcBef>
                <a:spcPts val="0"/>
              </a:spcBef>
              <a:buNone/>
            </a:pPr>
            <a:r>
              <a:rPr lang="en" sz="2400" b="1"/>
              <a:t>Hyperpolarizing Phase</a:t>
            </a:r>
            <a:r>
              <a:rPr lang="en" sz="2400"/>
              <a:t> - outflow of K+ is large enough to cause the membrane potential to become even more negative than resting membrane potential</a:t>
            </a:r>
          </a:p>
        </p:txBody>
      </p:sp>
      <p:pic>
        <p:nvPicPr>
          <p:cNvPr id="380" name="Shape 380"/>
          <p:cNvPicPr preferRelativeResize="0"/>
          <p:nvPr/>
        </p:nvPicPr>
        <p:blipFill>
          <a:blip r:embed="rId3"/>
          <a:stretch>
            <a:fillRect/>
          </a:stretch>
        </p:blipFill>
        <p:spPr>
          <a:xfrm>
            <a:off x="3614700" y="0"/>
            <a:ext cx="4958334" cy="6858000"/>
          </a:xfrm>
          <a:prstGeom prst="rect">
            <a:avLst/>
          </a:prstGeom>
        </p:spPr>
      </p:pic>
      <p:cxnSp>
        <p:nvCxnSpPr>
          <p:cNvPr id="381" name="Shape 381"/>
          <p:cNvCxnSpPr/>
          <p:nvPr/>
        </p:nvCxnSpPr>
        <p:spPr>
          <a:xfrm rot="10800000" flipH="1">
            <a:off x="3445701" y="3324065"/>
            <a:ext cx="1682999" cy="2504800"/>
          </a:xfrm>
          <a:prstGeom prst="straightConnector1">
            <a:avLst/>
          </a:prstGeom>
          <a:noFill/>
          <a:ln w="28575" cap="flat">
            <a:solidFill>
              <a:schemeClr val="dk2"/>
            </a:solidFill>
            <a:prstDash val="solid"/>
            <a:round/>
            <a:headEnd type="none" w="lg" len="lg"/>
            <a:tailEnd type="triangle" w="lg" len="lg"/>
          </a:ln>
        </p:spPr>
      </p:cxnSp>
      <p:sp>
        <p:nvSpPr>
          <p:cNvPr id="382" name="Shape 382"/>
          <p:cNvSpPr/>
          <p:nvPr/>
        </p:nvSpPr>
        <p:spPr>
          <a:xfrm>
            <a:off x="2742300" y="5576001"/>
            <a:ext cx="872400" cy="1281999"/>
          </a:xfrm>
          <a:prstGeom prst="snip1Rect">
            <a:avLst>
              <a:gd name="adj" fmla="val 4080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Wait, what’s this?</a:t>
            </a:r>
          </a:p>
        </p:txBody>
      </p:sp>
    </p:spTree>
    <p:extLst>
      <p:ext uri="{BB962C8B-B14F-4D97-AF65-F5344CB8AC3E}">
        <p14:creationId xmlns:p14="http://schemas.microsoft.com/office/powerpoint/2010/main" val="1019294104"/>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228600" y="274637"/>
            <a:ext cx="3581400" cy="155416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a:solidFill>
                  <a:schemeClr val="tx2"/>
                </a:solidFill>
                <a:latin typeface="Impress BT" charset="0"/>
                <a:ea typeface="ＭＳ Ｐゴシック" charset="0"/>
              </a:rPr>
              <a:t>Moving Action Potential</a:t>
            </a:r>
          </a:p>
        </p:txBody>
      </p:sp>
      <p:sp>
        <p:nvSpPr>
          <p:cNvPr id="28676" name="Text Box 4"/>
          <p:cNvSpPr txBox="1">
            <a:spLocks noChangeArrowheads="1"/>
          </p:cNvSpPr>
          <p:nvPr/>
        </p:nvSpPr>
        <p:spPr bwMode="auto">
          <a:xfrm>
            <a:off x="533400" y="5334000"/>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b="1">
                <a:latin typeface="Arial" charset="0"/>
                <a:ea typeface="ＭＳ Ｐゴシック" charset="0"/>
                <a:hlinkClick r:id="rId2"/>
              </a:rPr>
              <a:t>Animation</a:t>
            </a:r>
            <a:endParaRPr lang="en-US" sz="2800" b="1">
              <a:latin typeface="Arial" charset="0"/>
              <a:ea typeface="ＭＳ Ｐゴシック" charset="0"/>
            </a:endParaRPr>
          </a:p>
        </p:txBody>
      </p:sp>
      <p:sp>
        <p:nvSpPr>
          <p:cNvPr id="28677" name="Text Box 5"/>
          <p:cNvSpPr txBox="1">
            <a:spLocks noChangeArrowheads="1"/>
          </p:cNvSpPr>
          <p:nvPr/>
        </p:nvSpPr>
        <p:spPr bwMode="auto">
          <a:xfrm>
            <a:off x="228600" y="2057401"/>
            <a:ext cx="411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latin typeface="Arial" charset="0"/>
                <a:ea typeface="ＭＳ Ｐゴシック" charset="0"/>
              </a:rPr>
              <a:t>Action potentials are pulse-like waves of voltage. </a:t>
            </a:r>
          </a:p>
          <a:p>
            <a:pPr>
              <a:spcBef>
                <a:spcPct val="50000"/>
              </a:spcBef>
              <a:defRPr/>
            </a:pPr>
            <a:r>
              <a:rPr lang="en-US" sz="2000" dirty="0">
                <a:latin typeface="Arial" charset="0"/>
                <a:ea typeface="ＭＳ Ｐゴシック" charset="0"/>
              </a:rPr>
              <a:t>Diffusion and electrochemical attraction move ions in/out</a:t>
            </a:r>
          </a:p>
          <a:p>
            <a:pPr>
              <a:spcBef>
                <a:spcPct val="50000"/>
              </a:spcBef>
              <a:defRPr/>
            </a:pPr>
            <a:r>
              <a:rPr lang="en-US" sz="2000" dirty="0" err="1">
                <a:latin typeface="Arial" charset="0"/>
                <a:ea typeface="ＭＳ Ｐゴシック" charset="0"/>
              </a:rPr>
              <a:t>Myelinated</a:t>
            </a:r>
            <a:r>
              <a:rPr lang="en-US" sz="2000" dirty="0">
                <a:latin typeface="Arial" charset="0"/>
                <a:ea typeface="ＭＳ Ｐゴシック" charset="0"/>
              </a:rPr>
              <a:t> axons increase speed of action potential</a:t>
            </a:r>
            <a:r>
              <a:rPr lang="en-US" sz="2400" dirty="0">
                <a:latin typeface="Arial" charset="0"/>
                <a:ea typeface="ＭＳ Ｐゴシック" charset="0"/>
              </a:rPr>
              <a:t>.</a:t>
            </a:r>
          </a:p>
        </p:txBody>
      </p:sp>
      <p:pic>
        <p:nvPicPr>
          <p:cNvPr id="23556" name="Picture 9" descr="Action potential propagation"/>
          <p:cNvPicPr>
            <a:picLocks noChangeAspect="1" noChangeArrowheads="1"/>
          </p:cNvPicPr>
          <p:nvPr/>
        </p:nvPicPr>
        <p:blipFill>
          <a:blip r:embed="rId3"/>
          <a:srcRect t="14444"/>
          <a:stretch>
            <a:fillRect/>
          </a:stretch>
        </p:blipFill>
        <p:spPr bwMode="auto">
          <a:xfrm>
            <a:off x="4419600" y="0"/>
            <a:ext cx="4021138" cy="6858000"/>
          </a:xfrm>
          <a:prstGeom prst="rect">
            <a:avLst/>
          </a:prstGeom>
          <a:noFill/>
          <a:ln w="9525">
            <a:noFill/>
            <a:miter lim="800000"/>
            <a:headEnd/>
            <a:tailEnd/>
          </a:ln>
        </p:spPr>
      </p:pic>
      <p:sp>
        <p:nvSpPr>
          <p:cNvPr id="28682" name="Text Box 10"/>
          <p:cNvSpPr txBox="1">
            <a:spLocks noChangeArrowheads="1"/>
          </p:cNvSpPr>
          <p:nvPr/>
        </p:nvSpPr>
        <p:spPr bwMode="auto">
          <a:xfrm>
            <a:off x="762000" y="6096001"/>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Arial" charset="0"/>
                <a:ea typeface="ＭＳ Ｐゴシック" charset="0"/>
                <a:hlinkClick r:id="rId4"/>
              </a:rPr>
              <a:t>Animation 2</a:t>
            </a:r>
            <a:endParaRPr lang="en-US">
              <a:latin typeface="Arial" charset="0"/>
              <a:ea typeface="ＭＳ Ｐゴシック" charset="0"/>
            </a:endParaRPr>
          </a:p>
        </p:txBody>
      </p:sp>
    </p:spTree>
    <p:extLst>
      <p:ext uri="{BB962C8B-B14F-4D97-AF65-F5344CB8AC3E}">
        <p14:creationId xmlns:p14="http://schemas.microsoft.com/office/powerpoint/2010/main" val="1783059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90602"/>
            <a:ext cx="44196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0" name="Text Box 4"/>
          <p:cNvSpPr txBox="1">
            <a:spLocks noChangeArrowheads="1"/>
          </p:cNvSpPr>
          <p:nvPr/>
        </p:nvSpPr>
        <p:spPr bwMode="auto">
          <a:xfrm>
            <a:off x="5486400" y="4572001"/>
            <a:ext cx="312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latin typeface="Arial" charset="0"/>
                <a:ea typeface="ＭＳ Ｐゴシック" charset="0"/>
                <a:hlinkClick r:id="rId3"/>
              </a:rPr>
              <a:t>Animation</a:t>
            </a:r>
            <a:endParaRPr lang="en-US" sz="3200">
              <a:latin typeface="Arial" charset="0"/>
              <a:ea typeface="ＭＳ Ｐゴシック" charset="0"/>
            </a:endParaRPr>
          </a:p>
        </p:txBody>
      </p:sp>
      <p:sp>
        <p:nvSpPr>
          <p:cNvPr id="29701" name="Rectangle 5"/>
          <p:cNvSpPr>
            <a:spLocks noGrp="1" noChangeArrowheads="1"/>
          </p:cNvSpPr>
          <p:nvPr>
            <p:ph type="title"/>
          </p:nvPr>
        </p:nvSpPr>
        <p:spPr>
          <a:xfrm>
            <a:off x="457200" y="274637"/>
            <a:ext cx="8229600" cy="563563"/>
          </a:xfrm>
          <a:solidFill>
            <a:srgbClr val="FF9900"/>
          </a:solidFill>
        </p:spPr>
        <p:txBody>
          <a:bodyPr/>
          <a:lstStyle/>
          <a:p>
            <a:pPr eaLnBrk="1" hangingPunct="1">
              <a:defRPr/>
            </a:pPr>
            <a:r>
              <a:rPr lang="en-US" sz="4000" smtClean="0">
                <a:latin typeface="Impress BT" charset="0"/>
              </a:rPr>
              <a:t>Moving Impulse Along Neuron</a:t>
            </a:r>
          </a:p>
        </p:txBody>
      </p:sp>
      <p:sp>
        <p:nvSpPr>
          <p:cNvPr id="29702" name="Rectangle 6"/>
          <p:cNvSpPr>
            <a:spLocks noGrp="1" noChangeArrowheads="1"/>
          </p:cNvSpPr>
          <p:nvPr>
            <p:ph idx="1"/>
          </p:nvPr>
        </p:nvSpPr>
        <p:spPr>
          <a:xfrm>
            <a:off x="152400" y="914400"/>
            <a:ext cx="4572000" cy="5943600"/>
          </a:xfrm>
        </p:spPr>
        <p:txBody>
          <a:bodyPr/>
          <a:lstStyle/>
          <a:p>
            <a:pPr eaLnBrk="1" hangingPunct="1">
              <a:lnSpc>
                <a:spcPct val="80000"/>
              </a:lnSpc>
              <a:buFontTx/>
              <a:buNone/>
            </a:pPr>
            <a:r>
              <a:rPr lang="en-US" sz="1600" b="1" dirty="0" smtClean="0">
                <a:solidFill>
                  <a:srgbClr val="FF0066"/>
                </a:solidFill>
                <a:latin typeface="Comic Sans MS" pitchFamily="66" charset="0"/>
              </a:rPr>
              <a:t>a. Resting potential</a:t>
            </a:r>
            <a:r>
              <a:rPr lang="en-US" sz="1600" dirty="0" smtClean="0">
                <a:latin typeface="Comic Sans MS" pitchFamily="66" charset="0"/>
              </a:rPr>
              <a:t> = -70mv</a:t>
            </a:r>
          </a:p>
          <a:p>
            <a:pPr eaLnBrk="1" hangingPunct="1">
              <a:lnSpc>
                <a:spcPct val="80000"/>
              </a:lnSpc>
              <a:buFontTx/>
              <a:buNone/>
            </a:pPr>
            <a:r>
              <a:rPr lang="en-US" sz="1600" b="1" dirty="0" smtClean="0">
                <a:solidFill>
                  <a:srgbClr val="0000FF"/>
                </a:solidFill>
                <a:latin typeface="Comic Sans MS" pitchFamily="66" charset="0"/>
              </a:rPr>
              <a:t>b. Depolarization</a:t>
            </a:r>
            <a:r>
              <a:rPr lang="en-US" sz="1600" dirty="0" smtClean="0">
                <a:latin typeface="Comic Sans MS" pitchFamily="66" charset="0"/>
              </a:rPr>
              <a:t> – reversal of charges</a:t>
            </a:r>
          </a:p>
          <a:p>
            <a:pPr eaLnBrk="1" hangingPunct="1">
              <a:lnSpc>
                <a:spcPct val="80000"/>
              </a:lnSpc>
              <a:buFontTx/>
              <a:buNone/>
            </a:pPr>
            <a:r>
              <a:rPr lang="en-US" sz="1600" dirty="0" smtClean="0">
                <a:latin typeface="Comic Sans MS" pitchFamily="66" charset="0"/>
              </a:rPr>
              <a:t>	1. Na+ gates open and enters cell</a:t>
            </a:r>
          </a:p>
          <a:p>
            <a:pPr eaLnBrk="1" hangingPunct="1">
              <a:lnSpc>
                <a:spcPct val="80000"/>
              </a:lnSpc>
              <a:buFontTx/>
              <a:buNone/>
            </a:pPr>
            <a:r>
              <a:rPr lang="en-US" sz="1600" dirty="0" smtClean="0">
                <a:latin typeface="Comic Sans MS" pitchFamily="66" charset="0"/>
              </a:rPr>
              <a:t>	2. Potential changes to = +35mv</a:t>
            </a:r>
          </a:p>
          <a:p>
            <a:pPr eaLnBrk="1" hangingPunct="1">
              <a:lnSpc>
                <a:spcPct val="80000"/>
              </a:lnSpc>
              <a:buFontTx/>
              <a:buNone/>
            </a:pPr>
            <a:r>
              <a:rPr lang="en-US" sz="1600" b="1" dirty="0" smtClean="0">
                <a:solidFill>
                  <a:srgbClr val="9900CC"/>
                </a:solidFill>
                <a:latin typeface="Comic Sans MS" pitchFamily="66" charset="0"/>
              </a:rPr>
              <a:t>c. </a:t>
            </a:r>
            <a:r>
              <a:rPr lang="en-US" sz="1600" b="1" dirty="0" err="1" smtClean="0">
                <a:solidFill>
                  <a:srgbClr val="9900CC"/>
                </a:solidFill>
                <a:latin typeface="Comic Sans MS" pitchFamily="66" charset="0"/>
              </a:rPr>
              <a:t>Repolarization</a:t>
            </a:r>
            <a:r>
              <a:rPr lang="en-US" sz="1600" dirty="0" smtClean="0">
                <a:latin typeface="Comic Sans MS" pitchFamily="66" charset="0"/>
              </a:rPr>
              <a:t> – reversal of charges to restore resting pot.</a:t>
            </a:r>
          </a:p>
          <a:p>
            <a:pPr eaLnBrk="1" hangingPunct="1">
              <a:lnSpc>
                <a:spcPct val="80000"/>
              </a:lnSpc>
              <a:buFontTx/>
              <a:buNone/>
            </a:pPr>
            <a:r>
              <a:rPr lang="en-US" sz="1600" dirty="0" smtClean="0">
                <a:latin typeface="Comic Sans MS" pitchFamily="66" charset="0"/>
              </a:rPr>
              <a:t>	1. Na+ gates shut</a:t>
            </a:r>
          </a:p>
          <a:p>
            <a:pPr eaLnBrk="1" hangingPunct="1">
              <a:lnSpc>
                <a:spcPct val="80000"/>
              </a:lnSpc>
              <a:buFontTx/>
              <a:buNone/>
            </a:pPr>
            <a:r>
              <a:rPr lang="en-US" sz="1600" dirty="0" smtClean="0">
                <a:latin typeface="Comic Sans MS" pitchFamily="66" charset="0"/>
              </a:rPr>
              <a:t>	2. K+ gates open and leaves cell</a:t>
            </a:r>
          </a:p>
          <a:p>
            <a:pPr eaLnBrk="1" hangingPunct="1">
              <a:lnSpc>
                <a:spcPct val="80000"/>
              </a:lnSpc>
              <a:buFontTx/>
              <a:buNone/>
            </a:pPr>
            <a:r>
              <a:rPr lang="en-US" sz="1600" b="1" dirty="0" smtClean="0">
                <a:solidFill>
                  <a:srgbClr val="FF6600"/>
                </a:solidFill>
                <a:latin typeface="Comic Sans MS" pitchFamily="66" charset="0"/>
              </a:rPr>
              <a:t>d. </a:t>
            </a:r>
            <a:r>
              <a:rPr lang="en-US" sz="1600" b="1" dirty="0" err="1" smtClean="0">
                <a:solidFill>
                  <a:srgbClr val="FF6600"/>
                </a:solidFill>
                <a:latin typeface="Comic Sans MS" pitchFamily="66" charset="0"/>
              </a:rPr>
              <a:t>Hyperpolarization</a:t>
            </a:r>
            <a:r>
              <a:rPr lang="en-US" sz="1600" dirty="0" smtClean="0">
                <a:latin typeface="Comic Sans MS" pitchFamily="66" charset="0"/>
              </a:rPr>
              <a:t> – </a:t>
            </a:r>
          </a:p>
          <a:p>
            <a:pPr eaLnBrk="1" hangingPunct="1">
              <a:lnSpc>
                <a:spcPct val="80000"/>
              </a:lnSpc>
              <a:buFontTx/>
              <a:buNone/>
            </a:pPr>
            <a:r>
              <a:rPr lang="en-US" sz="1600" dirty="0" smtClean="0">
                <a:latin typeface="Comic Sans MS" pitchFamily="66" charset="0"/>
              </a:rPr>
              <a:t>	1. Too much K+ moved out than was necessary</a:t>
            </a:r>
          </a:p>
          <a:p>
            <a:pPr eaLnBrk="1" hangingPunct="1">
              <a:lnSpc>
                <a:spcPct val="80000"/>
              </a:lnSpc>
              <a:buFontTx/>
              <a:buNone/>
            </a:pPr>
            <a:r>
              <a:rPr lang="en-US" sz="1600" b="1" dirty="0" smtClean="0">
                <a:solidFill>
                  <a:srgbClr val="008000"/>
                </a:solidFill>
                <a:latin typeface="Comic Sans MS" pitchFamily="66" charset="0"/>
              </a:rPr>
              <a:t>e. Refractory period</a:t>
            </a:r>
            <a:r>
              <a:rPr lang="en-US" sz="1600" dirty="0" smtClean="0">
                <a:latin typeface="Comic Sans MS" pitchFamily="66" charset="0"/>
              </a:rPr>
              <a:t> – Fixing overcorrection with active transport. Cannot respond to another stimulus.</a:t>
            </a:r>
          </a:p>
          <a:p>
            <a:pPr eaLnBrk="1" hangingPunct="1">
              <a:lnSpc>
                <a:spcPct val="80000"/>
              </a:lnSpc>
              <a:buFontTx/>
              <a:buNone/>
            </a:pPr>
            <a:r>
              <a:rPr lang="en-US" sz="1600" dirty="0" smtClean="0">
                <a:latin typeface="Comic Sans MS" pitchFamily="66" charset="0"/>
              </a:rPr>
              <a:t>	1. Na/K+ pumps move Na+ out and K+ into cell to re-establish polarity</a:t>
            </a:r>
          </a:p>
          <a:p>
            <a:pPr eaLnBrk="1" hangingPunct="1">
              <a:lnSpc>
                <a:spcPct val="80000"/>
              </a:lnSpc>
              <a:buFontTx/>
              <a:buNone/>
            </a:pPr>
            <a:r>
              <a:rPr lang="en-US" sz="1600" dirty="0" smtClean="0">
                <a:latin typeface="Comic Sans MS" pitchFamily="66" charset="0"/>
              </a:rPr>
              <a:t>	</a:t>
            </a:r>
          </a:p>
        </p:txBody>
      </p:sp>
      <p:sp>
        <p:nvSpPr>
          <p:cNvPr id="29704" name="Text Box 8"/>
          <p:cNvSpPr txBox="1">
            <a:spLocks noChangeArrowheads="1"/>
          </p:cNvSpPr>
          <p:nvPr/>
        </p:nvSpPr>
        <p:spPr bwMode="auto">
          <a:xfrm>
            <a:off x="5867400" y="5562601"/>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Arial" charset="0"/>
                <a:ea typeface="ＭＳ Ｐゴシック" charset="0"/>
                <a:hlinkClick r:id="rId4"/>
              </a:rPr>
              <a:t>Animation 2</a:t>
            </a:r>
            <a:endParaRPr lang="en-US">
              <a:latin typeface="Arial" charset="0"/>
              <a:ea typeface="ＭＳ Ｐゴシック" charset="0"/>
            </a:endParaRPr>
          </a:p>
        </p:txBody>
      </p:sp>
      <p:sp>
        <p:nvSpPr>
          <p:cNvPr id="29705" name="Text Box 9"/>
          <p:cNvSpPr txBox="1">
            <a:spLocks noChangeArrowheads="1"/>
          </p:cNvSpPr>
          <p:nvPr/>
        </p:nvSpPr>
        <p:spPr bwMode="auto">
          <a:xfrm>
            <a:off x="6096000" y="6172201"/>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atin typeface="Arial" charset="0"/>
                <a:ea typeface="ＭＳ Ｐゴシック" charset="0"/>
                <a:hlinkClick r:id="rId5"/>
              </a:rPr>
              <a:t>Animation 3</a:t>
            </a:r>
            <a:endParaRPr lang="en-US">
              <a:latin typeface="Arial" charset="0"/>
              <a:ea typeface="ＭＳ Ｐゴシック" charset="0"/>
            </a:endParaRPr>
          </a:p>
        </p:txBody>
      </p:sp>
    </p:spTree>
    <p:extLst>
      <p:ext uri="{BB962C8B-B14F-4D97-AF65-F5344CB8AC3E}">
        <p14:creationId xmlns:p14="http://schemas.microsoft.com/office/powerpoint/2010/main" val="2537549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701">
                                            <p:txEl>
                                              <p:charRg st="4294967295" end="4294967295"/>
                                            </p:txEl>
                                          </p:spTgt>
                                        </p:tgtEl>
                                        <p:attrNameLst>
                                          <p:attrName>style.visibility</p:attrName>
                                        </p:attrNameLst>
                                      </p:cBhvr>
                                      <p:to>
                                        <p:strVal val="visible"/>
                                      </p:to>
                                    </p:set>
                                    <p:animEffect transition="in" filter="dissolve">
                                      <p:cBhvr>
                                        <p:cTn id="7" dur="500"/>
                                        <p:tgtEl>
                                          <p:spTgt spid="29701">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2">
                                            <p:txEl>
                                              <p:pRg st="0" end="0"/>
                                            </p:txEl>
                                          </p:spTgt>
                                        </p:tgtEl>
                                        <p:attrNameLst>
                                          <p:attrName>style.visibility</p:attrName>
                                        </p:attrNameLst>
                                      </p:cBhvr>
                                      <p:to>
                                        <p:strVal val="visible"/>
                                      </p:to>
                                    </p:set>
                                    <p:animEffect transition="in" filter="dissolve">
                                      <p:cBhvr>
                                        <p:cTn id="12" dur="500"/>
                                        <p:tgtEl>
                                          <p:spTgt spid="297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2">
                                            <p:txEl>
                                              <p:pRg st="1" end="1"/>
                                            </p:txEl>
                                          </p:spTgt>
                                        </p:tgtEl>
                                        <p:attrNameLst>
                                          <p:attrName>style.visibility</p:attrName>
                                        </p:attrNameLst>
                                      </p:cBhvr>
                                      <p:to>
                                        <p:strVal val="visible"/>
                                      </p:to>
                                    </p:set>
                                    <p:animEffect transition="in" filter="dissolve">
                                      <p:cBhvr>
                                        <p:cTn id="17" dur="500"/>
                                        <p:tgtEl>
                                          <p:spTgt spid="297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2">
                                            <p:txEl>
                                              <p:pRg st="2" end="2"/>
                                            </p:txEl>
                                          </p:spTgt>
                                        </p:tgtEl>
                                        <p:attrNameLst>
                                          <p:attrName>style.visibility</p:attrName>
                                        </p:attrNameLst>
                                      </p:cBhvr>
                                      <p:to>
                                        <p:strVal val="visible"/>
                                      </p:to>
                                    </p:set>
                                    <p:animEffect transition="in" filter="dissolve">
                                      <p:cBhvr>
                                        <p:cTn id="22" dur="500"/>
                                        <p:tgtEl>
                                          <p:spTgt spid="297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2">
                                            <p:txEl>
                                              <p:pRg st="3" end="3"/>
                                            </p:txEl>
                                          </p:spTgt>
                                        </p:tgtEl>
                                        <p:attrNameLst>
                                          <p:attrName>style.visibility</p:attrName>
                                        </p:attrNameLst>
                                      </p:cBhvr>
                                      <p:to>
                                        <p:strVal val="visible"/>
                                      </p:to>
                                    </p:set>
                                    <p:animEffect transition="in" filter="dissolve">
                                      <p:cBhvr>
                                        <p:cTn id="27" dur="500"/>
                                        <p:tgtEl>
                                          <p:spTgt spid="2970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702">
                                            <p:txEl>
                                              <p:pRg st="4" end="4"/>
                                            </p:txEl>
                                          </p:spTgt>
                                        </p:tgtEl>
                                        <p:attrNameLst>
                                          <p:attrName>style.visibility</p:attrName>
                                        </p:attrNameLst>
                                      </p:cBhvr>
                                      <p:to>
                                        <p:strVal val="visible"/>
                                      </p:to>
                                    </p:set>
                                    <p:animEffect transition="in" filter="dissolve">
                                      <p:cBhvr>
                                        <p:cTn id="32" dur="500"/>
                                        <p:tgtEl>
                                          <p:spTgt spid="2970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702">
                                            <p:txEl>
                                              <p:pRg st="5" end="5"/>
                                            </p:txEl>
                                          </p:spTgt>
                                        </p:tgtEl>
                                        <p:attrNameLst>
                                          <p:attrName>style.visibility</p:attrName>
                                        </p:attrNameLst>
                                      </p:cBhvr>
                                      <p:to>
                                        <p:strVal val="visible"/>
                                      </p:to>
                                    </p:set>
                                    <p:animEffect transition="in" filter="dissolve">
                                      <p:cBhvr>
                                        <p:cTn id="37" dur="500"/>
                                        <p:tgtEl>
                                          <p:spTgt spid="29702">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702">
                                            <p:txEl>
                                              <p:pRg st="6" end="6"/>
                                            </p:txEl>
                                          </p:spTgt>
                                        </p:tgtEl>
                                        <p:attrNameLst>
                                          <p:attrName>style.visibility</p:attrName>
                                        </p:attrNameLst>
                                      </p:cBhvr>
                                      <p:to>
                                        <p:strVal val="visible"/>
                                      </p:to>
                                    </p:set>
                                    <p:animEffect transition="in" filter="dissolve">
                                      <p:cBhvr>
                                        <p:cTn id="42" dur="500"/>
                                        <p:tgtEl>
                                          <p:spTgt spid="29702">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702">
                                            <p:txEl>
                                              <p:pRg st="7" end="7"/>
                                            </p:txEl>
                                          </p:spTgt>
                                        </p:tgtEl>
                                        <p:attrNameLst>
                                          <p:attrName>style.visibility</p:attrName>
                                        </p:attrNameLst>
                                      </p:cBhvr>
                                      <p:to>
                                        <p:strVal val="visible"/>
                                      </p:to>
                                    </p:set>
                                    <p:animEffect transition="in" filter="dissolve">
                                      <p:cBhvr>
                                        <p:cTn id="47" dur="500"/>
                                        <p:tgtEl>
                                          <p:spTgt spid="29702">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9702">
                                            <p:txEl>
                                              <p:pRg st="8" end="8"/>
                                            </p:txEl>
                                          </p:spTgt>
                                        </p:tgtEl>
                                        <p:attrNameLst>
                                          <p:attrName>style.visibility</p:attrName>
                                        </p:attrNameLst>
                                      </p:cBhvr>
                                      <p:to>
                                        <p:strVal val="visible"/>
                                      </p:to>
                                    </p:set>
                                    <p:animEffect transition="in" filter="dissolve">
                                      <p:cBhvr>
                                        <p:cTn id="52" dur="500"/>
                                        <p:tgtEl>
                                          <p:spTgt spid="29702">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702">
                                            <p:txEl>
                                              <p:pRg st="9" end="9"/>
                                            </p:txEl>
                                          </p:spTgt>
                                        </p:tgtEl>
                                        <p:attrNameLst>
                                          <p:attrName>style.visibility</p:attrName>
                                        </p:attrNameLst>
                                      </p:cBhvr>
                                      <p:to>
                                        <p:strVal val="visible"/>
                                      </p:to>
                                    </p:set>
                                    <p:animEffect transition="in" filter="dissolve">
                                      <p:cBhvr>
                                        <p:cTn id="57" dur="500"/>
                                        <p:tgtEl>
                                          <p:spTgt spid="29702">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9702">
                                            <p:txEl>
                                              <p:pRg st="10" end="10"/>
                                            </p:txEl>
                                          </p:spTgt>
                                        </p:tgtEl>
                                        <p:attrNameLst>
                                          <p:attrName>style.visibility</p:attrName>
                                        </p:attrNameLst>
                                      </p:cBhvr>
                                      <p:to>
                                        <p:strVal val="visible"/>
                                      </p:to>
                                    </p:set>
                                    <p:animEffect transition="in" filter="dissolve">
                                      <p:cBhvr>
                                        <p:cTn id="62" dur="500"/>
                                        <p:tgtEl>
                                          <p:spTgt spid="29702">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9702">
                                            <p:txEl>
                                              <p:pRg st="11" end="11"/>
                                            </p:txEl>
                                          </p:spTgt>
                                        </p:tgtEl>
                                        <p:attrNameLst>
                                          <p:attrName>style.visibility</p:attrName>
                                        </p:attrNameLst>
                                      </p:cBhvr>
                                      <p:to>
                                        <p:strVal val="visible"/>
                                      </p:to>
                                    </p:set>
                                    <p:animEffect transition="in" filter="dissolve">
                                      <p:cBhvr>
                                        <p:cTn id="67" dur="500"/>
                                        <p:tgtEl>
                                          <p:spTgt spid="297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8229600" cy="1392799"/>
          </a:xfrm>
        </p:spPr>
        <p:txBody>
          <a:bodyPr/>
          <a:lstStyle/>
          <a:p>
            <a:r>
              <a:rPr lang="en-US" dirty="0" smtClean="0"/>
              <a:t>Check Point- Action Potentials</a:t>
            </a:r>
            <a:endParaRPr lang="en-US" dirty="0"/>
          </a:p>
        </p:txBody>
      </p:sp>
      <p:sp>
        <p:nvSpPr>
          <p:cNvPr id="3" name="Content Placeholder 2"/>
          <p:cNvSpPr>
            <a:spLocks noGrp="1"/>
          </p:cNvSpPr>
          <p:nvPr>
            <p:ph idx="1"/>
          </p:nvPr>
        </p:nvSpPr>
        <p:spPr>
          <a:xfrm>
            <a:off x="457200" y="2108200"/>
            <a:ext cx="8229600" cy="4238627"/>
          </a:xfrm>
        </p:spPr>
        <p:txBody>
          <a:bodyPr/>
          <a:lstStyle/>
          <a:p>
            <a:r>
              <a:rPr lang="en-US" dirty="0" smtClean="0"/>
              <a:t>1. What is a resting membrane potential?</a:t>
            </a:r>
          </a:p>
          <a:p>
            <a:r>
              <a:rPr lang="en-US" dirty="0" smtClean="0"/>
              <a:t>2. What are the phases of an Action Potential? </a:t>
            </a:r>
          </a:p>
          <a:p>
            <a:r>
              <a:rPr lang="en-US" dirty="0" smtClean="0"/>
              <a:t>3. What is a sodium potassium pump? What type of transport is this characterized as? </a:t>
            </a:r>
          </a:p>
        </p:txBody>
      </p:sp>
    </p:spTree>
    <p:extLst>
      <p:ext uri="{BB962C8B-B14F-4D97-AF65-F5344CB8AC3E}">
        <p14:creationId xmlns:p14="http://schemas.microsoft.com/office/powerpoint/2010/main" val="1662128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All or None Principle</a:t>
            </a:r>
          </a:p>
        </p:txBody>
      </p:sp>
      <p:sp>
        <p:nvSpPr>
          <p:cNvPr id="388" name="Shape 38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As long as a stimulus is strong enough to cause depolarization to reach threshold, then an action potential will occur - a stronger stimulus will not cause a larger action potential.</a:t>
            </a:r>
          </a:p>
        </p:txBody>
      </p:sp>
    </p:spTree>
    <p:extLst>
      <p:ext uri="{BB962C8B-B14F-4D97-AF65-F5344CB8AC3E}">
        <p14:creationId xmlns:p14="http://schemas.microsoft.com/office/powerpoint/2010/main" val="230402169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a:blip r:embed="rId3"/>
          <a:stretch>
            <a:fillRect/>
          </a:stretch>
        </p:blipFill>
        <p:spPr>
          <a:xfrm>
            <a:off x="1710025" y="385634"/>
            <a:ext cx="5051598" cy="6086733"/>
          </a:xfrm>
          <a:prstGeom prst="rect">
            <a:avLst/>
          </a:prstGeom>
        </p:spPr>
      </p:pic>
    </p:spTree>
    <p:extLst>
      <p:ext uri="{BB962C8B-B14F-4D97-AF65-F5344CB8AC3E}">
        <p14:creationId xmlns:p14="http://schemas.microsoft.com/office/powerpoint/2010/main" val="4235647408"/>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600"/>
              <a:t>Conduction of Nerve Impulses</a:t>
            </a:r>
          </a:p>
        </p:txBody>
      </p:sp>
      <p:sp>
        <p:nvSpPr>
          <p:cNvPr id="394" name="Shape 394"/>
          <p:cNvSpPr txBox="1">
            <a:spLocks noGrp="1"/>
          </p:cNvSpPr>
          <p:nvPr>
            <p:ph type="body" idx="1"/>
          </p:nvPr>
        </p:nvSpPr>
        <p:spPr>
          <a:xfrm>
            <a:off x="0" y="1362367"/>
            <a:ext cx="4888200" cy="54956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Works by positive feedback</a:t>
            </a:r>
          </a:p>
          <a:p>
            <a:pPr marL="914400" lvl="1" indent="-368300" rtl="0">
              <a:spcBef>
                <a:spcPts val="0"/>
              </a:spcBef>
              <a:buClr>
                <a:schemeClr val="dk2"/>
              </a:buClr>
              <a:buSzPct val="100000"/>
              <a:buFont typeface="Courier New"/>
              <a:buChar char="o"/>
            </a:pPr>
            <a:r>
              <a:rPr lang="en" sz="2200"/>
              <a:t>Depolarization opens voltage gated Na+ channels</a:t>
            </a:r>
          </a:p>
          <a:p>
            <a:pPr marL="914400" lvl="1" indent="-368300" rtl="0">
              <a:spcBef>
                <a:spcPts val="0"/>
              </a:spcBef>
              <a:buClr>
                <a:schemeClr val="dk2"/>
              </a:buClr>
              <a:buSzPct val="100000"/>
              <a:buFont typeface="Courier New"/>
              <a:buChar char="o"/>
            </a:pPr>
            <a:r>
              <a:rPr lang="en" sz="2200"/>
              <a:t>Inflow of Na+ depolarizes the adjacent membrane</a:t>
            </a:r>
          </a:p>
          <a:p>
            <a:pPr marL="914400" lvl="1" indent="-368300" rtl="0">
              <a:spcBef>
                <a:spcPts val="0"/>
              </a:spcBef>
              <a:buClr>
                <a:schemeClr val="dk2"/>
              </a:buClr>
              <a:buSzPct val="100000"/>
              <a:buFont typeface="Courier New"/>
              <a:buChar char="o"/>
            </a:pPr>
            <a:r>
              <a:rPr lang="en" sz="2200"/>
              <a:t>Causes more Na+ channels to open</a:t>
            </a:r>
          </a:p>
          <a:p>
            <a:pPr marL="914400" lvl="1" indent="-368300">
              <a:spcBef>
                <a:spcPts val="0"/>
              </a:spcBef>
              <a:buClr>
                <a:schemeClr val="dk2"/>
              </a:buClr>
              <a:buSzPct val="100000"/>
              <a:buFont typeface="Courier New"/>
              <a:buChar char="o"/>
            </a:pPr>
            <a:r>
              <a:rPr lang="en" sz="2200"/>
              <a:t>More Na+ enters, more channels open, more Na+ enters… </a:t>
            </a:r>
          </a:p>
        </p:txBody>
      </p:sp>
      <p:pic>
        <p:nvPicPr>
          <p:cNvPr id="395" name="Shape 395"/>
          <p:cNvPicPr preferRelativeResize="0"/>
          <p:nvPr/>
        </p:nvPicPr>
        <p:blipFill>
          <a:blip r:embed="rId3"/>
          <a:stretch>
            <a:fillRect/>
          </a:stretch>
        </p:blipFill>
        <p:spPr>
          <a:xfrm>
            <a:off x="5205476" y="1362366"/>
            <a:ext cx="2869915" cy="5495601"/>
          </a:xfrm>
          <a:prstGeom prst="rect">
            <a:avLst/>
          </a:prstGeom>
        </p:spPr>
      </p:pic>
    </p:spTree>
    <p:extLst>
      <p:ext uri="{BB962C8B-B14F-4D97-AF65-F5344CB8AC3E}">
        <p14:creationId xmlns:p14="http://schemas.microsoft.com/office/powerpoint/2010/main" val="3928697986"/>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Types of Conduction</a:t>
            </a:r>
          </a:p>
        </p:txBody>
      </p:sp>
      <p:sp>
        <p:nvSpPr>
          <p:cNvPr id="401" name="Shape 401"/>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Continuous Conduction - occurs in unmyelinated axons.  Depolarization has to occur all the way down the axon</a:t>
            </a:r>
          </a:p>
          <a:p>
            <a:pPr rtl="0">
              <a:spcBef>
                <a:spcPts val="0"/>
              </a:spcBef>
              <a:buNone/>
            </a:pPr>
            <a:endParaRPr/>
          </a:p>
          <a:p>
            <a:pPr>
              <a:spcBef>
                <a:spcPts val="0"/>
              </a:spcBef>
              <a:buNone/>
            </a:pPr>
            <a:r>
              <a:rPr lang="en"/>
              <a:t>Saltatory Conduction - occurs in myelinated axons. Depolarization only occurs at Nodes of Ranvier.</a:t>
            </a:r>
          </a:p>
        </p:txBody>
      </p:sp>
    </p:spTree>
    <p:extLst>
      <p:ext uri="{BB962C8B-B14F-4D97-AF65-F5344CB8AC3E}">
        <p14:creationId xmlns:p14="http://schemas.microsoft.com/office/powerpoint/2010/main" val="3797468958"/>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407" name="Shape 40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408" name="Shape 408"/>
          <p:cNvPicPr preferRelativeResize="0"/>
          <p:nvPr/>
        </p:nvPicPr>
        <p:blipFill>
          <a:blip r:embed="rId3"/>
          <a:stretch>
            <a:fillRect/>
          </a:stretch>
        </p:blipFill>
        <p:spPr>
          <a:xfrm>
            <a:off x="152400" y="203200"/>
            <a:ext cx="8591550" cy="6426200"/>
          </a:xfrm>
          <a:prstGeom prst="rect">
            <a:avLst/>
          </a:prstGeom>
        </p:spPr>
      </p:pic>
    </p:spTree>
    <p:extLst>
      <p:ext uri="{BB962C8B-B14F-4D97-AF65-F5344CB8AC3E}">
        <p14:creationId xmlns:p14="http://schemas.microsoft.com/office/powerpoint/2010/main" val="3107461009"/>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07501"/>
            <a:ext cx="8686800" cy="1392799"/>
          </a:xfrm>
          <a:prstGeom prst="rect">
            <a:avLst/>
          </a:prstGeom>
        </p:spPr>
        <p:txBody>
          <a:bodyPr lIns="91425" tIns="91425" rIns="91425" bIns="91425" anchor="b" anchorCtr="0">
            <a:noAutofit/>
          </a:bodyPr>
          <a:lstStyle/>
          <a:p>
            <a:pPr>
              <a:spcBef>
                <a:spcPts val="0"/>
              </a:spcBef>
              <a:buNone/>
            </a:pPr>
            <a:r>
              <a:rPr lang="en" sz="3600"/>
              <a:t>Factors affecting speed of nerve impulses</a:t>
            </a:r>
          </a:p>
        </p:txBody>
      </p:sp>
      <p:sp>
        <p:nvSpPr>
          <p:cNvPr id="414" name="Shape 414"/>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Myelination - Myelinated axons conduct faster</a:t>
            </a:r>
          </a:p>
          <a:p>
            <a:pPr rtl="0">
              <a:spcBef>
                <a:spcPts val="0"/>
              </a:spcBef>
              <a:buNone/>
            </a:pPr>
            <a:endParaRPr/>
          </a:p>
          <a:p>
            <a:pPr rtl="0">
              <a:spcBef>
                <a:spcPts val="0"/>
              </a:spcBef>
              <a:buNone/>
            </a:pPr>
            <a:r>
              <a:rPr lang="en"/>
              <a:t>Diameter - Large diameter conduct faster</a:t>
            </a:r>
          </a:p>
          <a:p>
            <a:pPr rtl="0">
              <a:spcBef>
                <a:spcPts val="0"/>
              </a:spcBef>
              <a:buNone/>
            </a:pPr>
            <a:endParaRPr/>
          </a:p>
          <a:p>
            <a:pPr>
              <a:spcBef>
                <a:spcPts val="0"/>
              </a:spcBef>
              <a:buNone/>
            </a:pPr>
            <a:r>
              <a:rPr lang="en"/>
              <a:t>Temperature - Warm conducts faster</a:t>
            </a:r>
          </a:p>
        </p:txBody>
      </p:sp>
      <p:pic>
        <p:nvPicPr>
          <p:cNvPr id="415" name="Shape 415"/>
          <p:cNvPicPr preferRelativeResize="0"/>
          <p:nvPr/>
        </p:nvPicPr>
        <p:blipFill>
          <a:blip r:embed="rId3"/>
          <a:stretch>
            <a:fillRect/>
          </a:stretch>
        </p:blipFill>
        <p:spPr>
          <a:xfrm>
            <a:off x="6864675" y="4319900"/>
            <a:ext cx="1985500" cy="2478765"/>
          </a:xfrm>
          <a:prstGeom prst="rect">
            <a:avLst/>
          </a:prstGeom>
        </p:spPr>
      </p:pic>
    </p:spTree>
    <p:extLst>
      <p:ext uri="{BB962C8B-B14F-4D97-AF65-F5344CB8AC3E}">
        <p14:creationId xmlns:p14="http://schemas.microsoft.com/office/powerpoint/2010/main" val="724955775"/>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Checkpoint Questions</a:t>
            </a:r>
          </a:p>
        </p:txBody>
      </p:sp>
      <p:sp>
        <p:nvSpPr>
          <p:cNvPr id="421" name="Shape 421"/>
          <p:cNvSpPr txBox="1">
            <a:spLocks noGrp="1"/>
          </p:cNvSpPr>
          <p:nvPr>
            <p:ph type="body" idx="1"/>
          </p:nvPr>
        </p:nvSpPr>
        <p:spPr>
          <a:xfrm>
            <a:off x="457201" y="1730367"/>
            <a:ext cx="8624399" cy="4837200"/>
          </a:xfrm>
          <a:prstGeom prst="rect">
            <a:avLst/>
          </a:prstGeom>
        </p:spPr>
        <p:txBody>
          <a:bodyPr lIns="91425" tIns="91425" rIns="91425" bIns="91425" anchor="t" anchorCtr="0">
            <a:noAutofit/>
          </a:bodyPr>
          <a:lstStyle/>
          <a:p>
            <a:pPr rtl="0">
              <a:spcBef>
                <a:spcPts val="0"/>
              </a:spcBef>
              <a:buNone/>
            </a:pPr>
            <a:r>
              <a:rPr lang="en" sz="2800" dirty="0"/>
              <a:t>1. What is membrane potential?</a:t>
            </a:r>
          </a:p>
          <a:p>
            <a:pPr rtl="0">
              <a:spcBef>
                <a:spcPts val="0"/>
              </a:spcBef>
              <a:buNone/>
            </a:pPr>
            <a:r>
              <a:rPr lang="en" sz="2800" dirty="0"/>
              <a:t>2. What happens during depolarization?</a:t>
            </a:r>
          </a:p>
          <a:p>
            <a:pPr rtl="0">
              <a:spcBef>
                <a:spcPts val="0"/>
              </a:spcBef>
              <a:buNone/>
            </a:pPr>
            <a:r>
              <a:rPr lang="en" sz="2800" dirty="0"/>
              <a:t>3. What 2 membrane structures allow for the movement of ions?</a:t>
            </a:r>
          </a:p>
          <a:p>
            <a:pPr rtl="0">
              <a:spcBef>
                <a:spcPts val="0"/>
              </a:spcBef>
              <a:buNone/>
            </a:pPr>
            <a:r>
              <a:rPr lang="en" sz="2800" dirty="0"/>
              <a:t>4. What is the difference between continuous and saltatory conduction?</a:t>
            </a:r>
          </a:p>
          <a:p>
            <a:pPr>
              <a:spcBef>
                <a:spcPts val="0"/>
              </a:spcBef>
              <a:buNone/>
            </a:pPr>
            <a:r>
              <a:rPr lang="en" sz="2800" dirty="0"/>
              <a:t>5. What factors affect the speed of nerve impulses?</a:t>
            </a:r>
          </a:p>
        </p:txBody>
      </p:sp>
    </p:spTree>
    <p:extLst>
      <p:ext uri="{BB962C8B-B14F-4D97-AF65-F5344CB8AC3E}">
        <p14:creationId xmlns:p14="http://schemas.microsoft.com/office/powerpoint/2010/main" val="3780104833"/>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Synaptic Transmission</a:t>
            </a:r>
          </a:p>
        </p:txBody>
      </p:sp>
      <p:sp>
        <p:nvSpPr>
          <p:cNvPr id="427" name="Shape 427"/>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Objectives:</a:t>
            </a:r>
          </a:p>
          <a:p>
            <a:pPr marL="457200" lvl="0" indent="-419100" rtl="0">
              <a:spcBef>
                <a:spcPts val="0"/>
              </a:spcBef>
              <a:buClr>
                <a:schemeClr val="dk2"/>
              </a:buClr>
              <a:buSzPct val="100000"/>
              <a:buFont typeface="Arial"/>
              <a:buChar char="●"/>
            </a:pPr>
            <a:r>
              <a:rPr lang="en"/>
              <a:t>Describe the events that occur at a synapse</a:t>
            </a:r>
          </a:p>
          <a:p>
            <a:pPr marL="457200" lvl="0" indent="-419100" rtl="0">
              <a:spcBef>
                <a:spcPts val="0"/>
              </a:spcBef>
              <a:buClr>
                <a:schemeClr val="dk2"/>
              </a:buClr>
              <a:buSzPct val="100000"/>
              <a:buFont typeface="Arial"/>
              <a:buChar char="●"/>
            </a:pPr>
            <a:r>
              <a:rPr lang="en"/>
              <a:t>Describe the effect of various neurotransmitters</a:t>
            </a:r>
            <a:r>
              <a:rPr lang="en" sz="1400"/>
              <a:t> (ACh, glutamate, aspartate, GABA, glycine, NE, DA, serotonin, endorphins)</a:t>
            </a:r>
            <a:r>
              <a:rPr lang="en"/>
              <a:t> </a:t>
            </a:r>
          </a:p>
          <a:p>
            <a:pPr marL="457200" lvl="0" indent="-419100">
              <a:spcBef>
                <a:spcPts val="0"/>
              </a:spcBef>
              <a:buClr>
                <a:schemeClr val="dk2"/>
              </a:buClr>
              <a:buFont typeface="Arial"/>
              <a:buChar char="●"/>
            </a:pPr>
            <a:endParaRPr/>
          </a:p>
        </p:txBody>
      </p:sp>
    </p:spTree>
    <p:extLst>
      <p:ext uri="{BB962C8B-B14F-4D97-AF65-F5344CB8AC3E}">
        <p14:creationId xmlns:p14="http://schemas.microsoft.com/office/powerpoint/2010/main" val="3765382544"/>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Synaptic Vocab</a:t>
            </a:r>
          </a:p>
        </p:txBody>
      </p:sp>
      <p:sp>
        <p:nvSpPr>
          <p:cNvPr id="433" name="Shape 433"/>
          <p:cNvSpPr txBox="1">
            <a:spLocks noGrp="1"/>
          </p:cNvSpPr>
          <p:nvPr>
            <p:ph type="body" idx="1"/>
          </p:nvPr>
        </p:nvSpPr>
        <p:spPr>
          <a:xfrm>
            <a:off x="457200" y="1374240"/>
            <a:ext cx="8229600" cy="4837200"/>
          </a:xfrm>
          <a:prstGeom prst="rect">
            <a:avLst/>
          </a:prstGeom>
        </p:spPr>
        <p:txBody>
          <a:bodyPr lIns="91425" tIns="91425" rIns="91425" bIns="91425" anchor="t" anchorCtr="0">
            <a:noAutofit/>
          </a:bodyPr>
          <a:lstStyle/>
          <a:p>
            <a:pPr rtl="0">
              <a:spcBef>
                <a:spcPts val="0"/>
              </a:spcBef>
              <a:buNone/>
            </a:pPr>
            <a:r>
              <a:rPr lang="en" sz="2400" b="1"/>
              <a:t>Synaptic Cleft</a:t>
            </a:r>
            <a:r>
              <a:rPr lang="en" sz="2400"/>
              <a:t> - tiny space filled with interstitial fluid between neurons</a:t>
            </a:r>
          </a:p>
          <a:p>
            <a:pPr rtl="0">
              <a:spcBef>
                <a:spcPts val="0"/>
              </a:spcBef>
              <a:buNone/>
            </a:pPr>
            <a:r>
              <a:rPr lang="en" sz="2400" b="1"/>
              <a:t>Presynaptic Neuron</a:t>
            </a:r>
            <a:r>
              <a:rPr lang="en" sz="2400"/>
              <a:t> - the neuron sending a signal</a:t>
            </a:r>
          </a:p>
          <a:p>
            <a:pPr rtl="0">
              <a:spcBef>
                <a:spcPts val="0"/>
              </a:spcBef>
              <a:buNone/>
            </a:pPr>
            <a:r>
              <a:rPr lang="en" sz="2400" b="1"/>
              <a:t>Postsynaptic Neuron</a:t>
            </a:r>
            <a:r>
              <a:rPr lang="en" sz="2400"/>
              <a:t> - the neuron receiving the message</a:t>
            </a:r>
          </a:p>
          <a:p>
            <a:pPr>
              <a:spcBef>
                <a:spcPts val="0"/>
              </a:spcBef>
              <a:buNone/>
            </a:pPr>
            <a:r>
              <a:rPr lang="en" sz="2400" b="1"/>
              <a:t>Neurotransmitter</a:t>
            </a:r>
            <a:r>
              <a:rPr lang="en" sz="2400"/>
              <a:t> - chemical released by neurons to communicate with other cells</a:t>
            </a:r>
          </a:p>
        </p:txBody>
      </p:sp>
      <p:pic>
        <p:nvPicPr>
          <p:cNvPr id="434" name="Shape 434"/>
          <p:cNvPicPr preferRelativeResize="0"/>
          <p:nvPr/>
        </p:nvPicPr>
        <p:blipFill>
          <a:blip r:embed="rId3"/>
          <a:stretch>
            <a:fillRect/>
          </a:stretch>
        </p:blipFill>
        <p:spPr>
          <a:xfrm>
            <a:off x="5279825" y="4313467"/>
            <a:ext cx="3864174" cy="2544533"/>
          </a:xfrm>
          <a:prstGeom prst="rect">
            <a:avLst/>
          </a:prstGeom>
        </p:spPr>
      </p:pic>
    </p:spTree>
    <p:extLst>
      <p:ext uri="{BB962C8B-B14F-4D97-AF65-F5344CB8AC3E}">
        <p14:creationId xmlns:p14="http://schemas.microsoft.com/office/powerpoint/2010/main" val="3927669408"/>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7"/>
            <a:ext cx="8229600" cy="868363"/>
          </a:xfrm>
          <a:solidFill>
            <a:srgbClr val="FF9900"/>
          </a:solidFill>
        </p:spPr>
        <p:txBody>
          <a:bodyPr/>
          <a:lstStyle/>
          <a:p>
            <a:pPr eaLnBrk="1" hangingPunct="1">
              <a:defRPr/>
            </a:pPr>
            <a:r>
              <a:rPr lang="en-US" smtClean="0">
                <a:latin typeface="Impress BT" charset="0"/>
              </a:rPr>
              <a:t>Synapse</a:t>
            </a:r>
          </a:p>
        </p:txBody>
      </p:sp>
      <p:sp>
        <p:nvSpPr>
          <p:cNvPr id="30723" name="Rectangle 3"/>
          <p:cNvSpPr>
            <a:spLocks noGrp="1" noChangeArrowheads="1"/>
          </p:cNvSpPr>
          <p:nvPr>
            <p:ph type="body" sz="half" idx="1"/>
          </p:nvPr>
        </p:nvSpPr>
        <p:spPr>
          <a:xfrm>
            <a:off x="457200" y="1371601"/>
            <a:ext cx="4038600" cy="4991100"/>
          </a:xfrm>
        </p:spPr>
        <p:txBody>
          <a:bodyPr/>
          <a:lstStyle/>
          <a:p>
            <a:pPr eaLnBrk="1" hangingPunct="1">
              <a:lnSpc>
                <a:spcPct val="90000"/>
              </a:lnSpc>
            </a:pPr>
            <a:r>
              <a:rPr lang="en-US" sz="2000" b="1" dirty="0" smtClean="0">
                <a:solidFill>
                  <a:srgbClr val="FF0066"/>
                </a:solidFill>
                <a:latin typeface="Comic Sans MS" pitchFamily="66" charset="0"/>
              </a:rPr>
              <a:t>Neurotransmitters</a:t>
            </a:r>
            <a:r>
              <a:rPr lang="en-US" sz="2000" dirty="0" smtClean="0">
                <a:latin typeface="Comic Sans MS" pitchFamily="66" charset="0"/>
              </a:rPr>
              <a:t>: communication chemicals </a:t>
            </a:r>
            <a:r>
              <a:rPr lang="en-US" sz="2000" i="1" dirty="0" smtClean="0">
                <a:latin typeface="Comic Sans MS" pitchFamily="66" charset="0"/>
              </a:rPr>
              <a:t>(50+ types known!)</a:t>
            </a:r>
          </a:p>
          <a:p>
            <a:pPr eaLnBrk="1" hangingPunct="1">
              <a:lnSpc>
                <a:spcPct val="90000"/>
              </a:lnSpc>
            </a:pPr>
            <a:r>
              <a:rPr lang="en-US" sz="2000" b="1" dirty="0" smtClean="0">
                <a:solidFill>
                  <a:srgbClr val="008000"/>
                </a:solidFill>
                <a:latin typeface="Comic Sans MS" pitchFamily="66" charset="0"/>
              </a:rPr>
              <a:t>Threshold</a:t>
            </a:r>
            <a:r>
              <a:rPr lang="en-US" sz="2000" dirty="0" smtClean="0">
                <a:latin typeface="Comic Sans MS" pitchFamily="66" charset="0"/>
              </a:rPr>
              <a:t> – minimum amount of stimulus needed for depolarization.</a:t>
            </a:r>
          </a:p>
          <a:p>
            <a:pPr eaLnBrk="1" hangingPunct="1">
              <a:lnSpc>
                <a:spcPct val="90000"/>
              </a:lnSpc>
            </a:pPr>
            <a:r>
              <a:rPr lang="en-US" sz="2000" b="1" dirty="0" smtClean="0">
                <a:solidFill>
                  <a:srgbClr val="0000FF"/>
                </a:solidFill>
                <a:latin typeface="Comic Sans MS" pitchFamily="66" charset="0"/>
              </a:rPr>
              <a:t>Reuptake transporters</a:t>
            </a:r>
            <a:r>
              <a:rPr lang="en-US" sz="2000" dirty="0" smtClean="0">
                <a:latin typeface="Comic Sans MS" pitchFamily="66" charset="0"/>
              </a:rPr>
              <a:t> recycle neurotransmitters.</a:t>
            </a:r>
          </a:p>
          <a:p>
            <a:pPr algn="ctr" eaLnBrk="1" hangingPunct="1">
              <a:lnSpc>
                <a:spcPct val="90000"/>
              </a:lnSpc>
              <a:buFontTx/>
              <a:buNone/>
            </a:pPr>
            <a:r>
              <a:rPr lang="en-US" sz="2000" dirty="0" smtClean="0">
                <a:latin typeface="Comic Sans MS" pitchFamily="66" charset="0"/>
              </a:rPr>
              <a:t>     </a:t>
            </a:r>
            <a:r>
              <a:rPr lang="en-US" sz="2000" dirty="0" smtClean="0">
                <a:latin typeface="Comic Sans MS" pitchFamily="66" charset="0"/>
                <a:hlinkClick r:id="rId2"/>
              </a:rPr>
              <a:t>Animation</a:t>
            </a:r>
            <a:endParaRPr lang="en-US" sz="2000" dirty="0" smtClean="0">
              <a:latin typeface="Comic Sans MS" pitchFamily="66" charset="0"/>
            </a:endParaRPr>
          </a:p>
        </p:txBody>
      </p:sp>
      <p:pic>
        <p:nvPicPr>
          <p:cNvPr id="25603" name="Picture 10" descr="chfa_03_img0602"/>
          <p:cNvPicPr>
            <a:picLocks noChangeAspect="1" noChangeArrowheads="1"/>
          </p:cNvPicPr>
          <p:nvPr/>
        </p:nvPicPr>
        <p:blipFill>
          <a:blip r:embed="rId3"/>
          <a:srcRect/>
          <a:stretch>
            <a:fillRect/>
          </a:stretch>
        </p:blipFill>
        <p:spPr bwMode="auto">
          <a:xfrm>
            <a:off x="4495800" y="1676401"/>
            <a:ext cx="4343400" cy="4152900"/>
          </a:xfrm>
          <a:prstGeom prst="rect">
            <a:avLst/>
          </a:prstGeom>
          <a:noFill/>
          <a:ln w="9525">
            <a:noFill/>
            <a:miter lim="800000"/>
            <a:headEnd/>
            <a:tailEnd/>
          </a:ln>
        </p:spPr>
      </p:pic>
      <p:sp>
        <p:nvSpPr>
          <p:cNvPr id="30731" name="Text Box 11"/>
          <p:cNvSpPr txBox="1">
            <a:spLocks noChangeArrowheads="1"/>
          </p:cNvSpPr>
          <p:nvPr/>
        </p:nvSpPr>
        <p:spPr bwMode="auto">
          <a:xfrm>
            <a:off x="4724400" y="6096001"/>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Arial" charset="0"/>
                <a:ea typeface="ＭＳ Ｐゴシック" charset="0"/>
                <a:hlinkClick r:id="rId4"/>
              </a:rPr>
              <a:t>Neuron Communication Video</a:t>
            </a:r>
            <a:endParaRPr lang="en-US" dirty="0">
              <a:latin typeface="Arial" charset="0"/>
              <a:ea typeface="ＭＳ Ｐゴシック" charset="0"/>
            </a:endParaRPr>
          </a:p>
        </p:txBody>
      </p:sp>
    </p:spTree>
    <p:extLst>
      <p:ext uri="{BB962C8B-B14F-4D97-AF65-F5344CB8AC3E}">
        <p14:creationId xmlns:p14="http://schemas.microsoft.com/office/powerpoint/2010/main" val="62586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440" name="Shape 440"/>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441" name="Shape 441"/>
          <p:cNvPicPr preferRelativeResize="0"/>
          <p:nvPr/>
        </p:nvPicPr>
        <p:blipFill>
          <a:blip r:embed="rId3"/>
          <a:stretch>
            <a:fillRect/>
          </a:stretch>
        </p:blipFill>
        <p:spPr>
          <a:xfrm>
            <a:off x="1" y="250649"/>
            <a:ext cx="9143999" cy="6356683"/>
          </a:xfrm>
          <a:prstGeom prst="rect">
            <a:avLst/>
          </a:prstGeom>
        </p:spPr>
      </p:pic>
    </p:spTree>
    <p:extLst>
      <p:ext uri="{BB962C8B-B14F-4D97-AF65-F5344CB8AC3E}">
        <p14:creationId xmlns:p14="http://schemas.microsoft.com/office/powerpoint/2010/main" val="3668338158"/>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Events at a Synapse</a:t>
            </a:r>
          </a:p>
        </p:txBody>
      </p:sp>
      <p:sp>
        <p:nvSpPr>
          <p:cNvPr id="447" name="Shape 447"/>
          <p:cNvSpPr txBox="1">
            <a:spLocks noGrp="1"/>
          </p:cNvSpPr>
          <p:nvPr>
            <p:ph type="body" idx="1"/>
          </p:nvPr>
        </p:nvSpPr>
        <p:spPr>
          <a:xfrm>
            <a:off x="0" y="1314867"/>
            <a:ext cx="5778600" cy="5543200"/>
          </a:xfrm>
          <a:prstGeom prst="rect">
            <a:avLst/>
          </a:prstGeom>
        </p:spPr>
        <p:txBody>
          <a:bodyPr lIns="91425" tIns="91425" rIns="91425" bIns="91425" anchor="t" anchorCtr="0">
            <a:noAutofit/>
          </a:bodyPr>
          <a:lstStyle/>
          <a:p>
            <a:pPr rtl="0">
              <a:spcBef>
                <a:spcPts val="0"/>
              </a:spcBef>
              <a:buNone/>
            </a:pPr>
            <a:r>
              <a:rPr lang="en" sz="2800"/>
              <a:t>1. A nerve impulse arrives at a synaptic end bulb of a presynaptic axon</a:t>
            </a:r>
          </a:p>
          <a:p>
            <a:pPr rtl="0">
              <a:spcBef>
                <a:spcPts val="0"/>
              </a:spcBef>
              <a:buNone/>
            </a:pPr>
            <a:endParaRPr sz="2800"/>
          </a:p>
          <a:p>
            <a:pPr>
              <a:spcBef>
                <a:spcPts val="0"/>
              </a:spcBef>
              <a:buNone/>
            </a:pPr>
            <a:r>
              <a:rPr lang="en" sz="2800"/>
              <a:t>2. The depolarization phase of the nerve impulse opens voltage gated Ca</a:t>
            </a:r>
            <a:r>
              <a:rPr lang="en" sz="2800" baseline="30000"/>
              <a:t>2+</a:t>
            </a:r>
            <a:r>
              <a:rPr lang="en" sz="2800"/>
              <a:t> channels, Ca</a:t>
            </a:r>
            <a:r>
              <a:rPr lang="en" sz="2800" baseline="30000"/>
              <a:t>2+</a:t>
            </a:r>
            <a:r>
              <a:rPr lang="en" sz="2800"/>
              <a:t> flows into the synaptic end bulb through the opened channels</a:t>
            </a:r>
          </a:p>
        </p:txBody>
      </p:sp>
      <p:pic>
        <p:nvPicPr>
          <p:cNvPr id="448" name="Shape 448"/>
          <p:cNvPicPr preferRelativeResize="0"/>
          <p:nvPr/>
        </p:nvPicPr>
        <p:blipFill rotWithShape="1">
          <a:blip r:embed="rId3"/>
          <a:srcRect t="8380" r="62707" b="11504"/>
          <a:stretch/>
        </p:blipFill>
        <p:spPr>
          <a:xfrm>
            <a:off x="5733925" y="1474733"/>
            <a:ext cx="3410074" cy="5092832"/>
          </a:xfrm>
          <a:prstGeom prst="rect">
            <a:avLst/>
          </a:prstGeom>
        </p:spPr>
      </p:pic>
    </p:spTree>
    <p:extLst>
      <p:ext uri="{BB962C8B-B14F-4D97-AF65-F5344CB8AC3E}">
        <p14:creationId xmlns:p14="http://schemas.microsoft.com/office/powerpoint/2010/main" val="389613116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sz="4000"/>
              <a:t>Structures of the Nervous System</a:t>
            </a:r>
          </a:p>
        </p:txBody>
      </p:sp>
      <p:sp>
        <p:nvSpPr>
          <p:cNvPr id="128" name="Shape 128"/>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b="1"/>
              <a:t>Brain </a:t>
            </a:r>
            <a:r>
              <a:rPr lang="en"/>
              <a:t>- composed of 100 billion nerves</a:t>
            </a:r>
          </a:p>
          <a:p>
            <a:pPr marL="457200" lvl="0" indent="-419100" rtl="0">
              <a:spcBef>
                <a:spcPts val="0"/>
              </a:spcBef>
              <a:buClr>
                <a:schemeClr val="dk2"/>
              </a:buClr>
              <a:buSzPct val="100000"/>
              <a:buFont typeface="Arial"/>
              <a:buChar char="●"/>
            </a:pPr>
            <a:r>
              <a:rPr lang="en" b="1"/>
              <a:t>Cranial Nerves</a:t>
            </a:r>
            <a:r>
              <a:rPr lang="en"/>
              <a:t> - 12 pairs (I-XII) of nerves that emerge from the base of the brain</a:t>
            </a:r>
          </a:p>
          <a:p>
            <a:pPr marL="457200" lvl="0" indent="-419100" rtl="0">
              <a:spcBef>
                <a:spcPts val="0"/>
              </a:spcBef>
              <a:buClr>
                <a:schemeClr val="dk2"/>
              </a:buClr>
              <a:buSzPct val="100000"/>
              <a:buFont typeface="Arial"/>
              <a:buChar char="●"/>
            </a:pPr>
            <a:r>
              <a:rPr lang="en" b="1"/>
              <a:t>Nerve </a:t>
            </a:r>
            <a:r>
              <a:rPr lang="en"/>
              <a:t>- bundle of axons and associated tissue and blood vessels</a:t>
            </a:r>
          </a:p>
          <a:p>
            <a:pPr lvl="0">
              <a:spcBef>
                <a:spcPts val="0"/>
              </a:spcBef>
              <a:buNone/>
            </a:pPr>
            <a:endParaRPr/>
          </a:p>
        </p:txBody>
      </p:sp>
    </p:spTree>
    <p:extLst>
      <p:ext uri="{BB962C8B-B14F-4D97-AF65-F5344CB8AC3E}">
        <p14:creationId xmlns:p14="http://schemas.microsoft.com/office/powerpoint/2010/main" val="3498391465"/>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457200" y="403633"/>
            <a:ext cx="4466400" cy="6164000"/>
          </a:xfrm>
          <a:prstGeom prst="rect">
            <a:avLst/>
          </a:prstGeom>
        </p:spPr>
        <p:txBody>
          <a:bodyPr lIns="91425" tIns="91425" rIns="91425" bIns="91425" anchor="t" anchorCtr="0">
            <a:noAutofit/>
          </a:bodyPr>
          <a:lstStyle/>
          <a:p>
            <a:pPr>
              <a:spcBef>
                <a:spcPts val="0"/>
              </a:spcBef>
              <a:buNone/>
            </a:pPr>
            <a:r>
              <a:rPr lang="en"/>
              <a:t>3. An increase in [Ca</a:t>
            </a:r>
            <a:r>
              <a:rPr lang="en" baseline="30000"/>
              <a:t>2+</a:t>
            </a:r>
            <a:r>
              <a:rPr lang="en"/>
              <a:t>] inside the synaptic end bulb triggers exocytosis of some synaptic vesicles which release neurotransmitters.</a:t>
            </a:r>
          </a:p>
        </p:txBody>
      </p:sp>
      <p:pic>
        <p:nvPicPr>
          <p:cNvPr id="454" name="Shape 454"/>
          <p:cNvPicPr preferRelativeResize="0"/>
          <p:nvPr/>
        </p:nvPicPr>
        <p:blipFill rotWithShape="1">
          <a:blip r:embed="rId3"/>
          <a:srcRect l="37574" r="28734"/>
          <a:stretch/>
        </p:blipFill>
        <p:spPr>
          <a:xfrm>
            <a:off x="5814076" y="307301"/>
            <a:ext cx="3080625" cy="6356665"/>
          </a:xfrm>
          <a:prstGeom prst="rect">
            <a:avLst/>
          </a:prstGeom>
        </p:spPr>
      </p:pic>
    </p:spTree>
    <p:extLst>
      <p:ext uri="{BB962C8B-B14F-4D97-AF65-F5344CB8AC3E}">
        <p14:creationId xmlns:p14="http://schemas.microsoft.com/office/powerpoint/2010/main" val="4081639214"/>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457201" y="249301"/>
            <a:ext cx="5436899" cy="6318399"/>
          </a:xfrm>
          <a:prstGeom prst="rect">
            <a:avLst/>
          </a:prstGeom>
        </p:spPr>
        <p:txBody>
          <a:bodyPr lIns="91425" tIns="91425" rIns="91425" bIns="91425" anchor="t" anchorCtr="0">
            <a:noAutofit/>
          </a:bodyPr>
          <a:lstStyle/>
          <a:p>
            <a:pPr rtl="0">
              <a:spcBef>
                <a:spcPts val="0"/>
              </a:spcBef>
              <a:buNone/>
            </a:pPr>
            <a:r>
              <a:rPr lang="en" sz="2400"/>
              <a:t>4. The neurotransmitters diffuse across the synapse and bind to neurotransmitter receptors. Binding opens ion channels allowing certain ions to flow across the membrane</a:t>
            </a:r>
          </a:p>
          <a:p>
            <a:pPr rtl="0">
              <a:spcBef>
                <a:spcPts val="0"/>
              </a:spcBef>
              <a:buNone/>
            </a:pPr>
            <a:endParaRPr sz="2400"/>
          </a:p>
          <a:p>
            <a:pPr>
              <a:spcBef>
                <a:spcPts val="0"/>
              </a:spcBef>
              <a:buNone/>
            </a:pPr>
            <a:r>
              <a:rPr lang="en" sz="2400"/>
              <a:t>5. As ions flow through the channel, the voltage across the membrane changes</a:t>
            </a:r>
          </a:p>
        </p:txBody>
      </p:sp>
      <p:pic>
        <p:nvPicPr>
          <p:cNvPr id="460" name="Shape 460"/>
          <p:cNvPicPr preferRelativeResize="0"/>
          <p:nvPr/>
        </p:nvPicPr>
        <p:blipFill rotWithShape="1">
          <a:blip r:embed="rId3"/>
          <a:srcRect l="71372"/>
          <a:stretch/>
        </p:blipFill>
        <p:spPr>
          <a:xfrm>
            <a:off x="5965425" y="211034"/>
            <a:ext cx="2617649" cy="6356665"/>
          </a:xfrm>
          <a:prstGeom prst="rect">
            <a:avLst/>
          </a:prstGeom>
        </p:spPr>
      </p:pic>
    </p:spTree>
    <p:extLst>
      <p:ext uri="{BB962C8B-B14F-4D97-AF65-F5344CB8AC3E}">
        <p14:creationId xmlns:p14="http://schemas.microsoft.com/office/powerpoint/2010/main" val="3990725993"/>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7"/>
            <a:ext cx="8229600" cy="868363"/>
          </a:xfrm>
          <a:solidFill>
            <a:srgbClr val="FF9900"/>
          </a:solidFill>
        </p:spPr>
        <p:txBody>
          <a:bodyPr/>
          <a:lstStyle/>
          <a:p>
            <a:pPr eaLnBrk="1" hangingPunct="1">
              <a:defRPr/>
            </a:pPr>
            <a:r>
              <a:rPr lang="en-US" smtClean="0">
                <a:latin typeface="Impress BT" charset="0"/>
              </a:rPr>
              <a:t>Neurotransmitters</a:t>
            </a:r>
          </a:p>
        </p:txBody>
      </p:sp>
      <p:sp>
        <p:nvSpPr>
          <p:cNvPr id="43011" name="Rectangle 3"/>
          <p:cNvSpPr>
            <a:spLocks noGrp="1" noChangeArrowheads="1"/>
          </p:cNvSpPr>
          <p:nvPr>
            <p:ph idx="1"/>
          </p:nvPr>
        </p:nvSpPr>
        <p:spPr>
          <a:xfrm>
            <a:off x="609600" y="1295400"/>
            <a:ext cx="8229600" cy="5334000"/>
          </a:xfrm>
        </p:spPr>
        <p:txBody>
          <a:bodyPr/>
          <a:lstStyle/>
          <a:p>
            <a:pPr algn="ctr" eaLnBrk="1" hangingPunct="1">
              <a:lnSpc>
                <a:spcPct val="90000"/>
              </a:lnSpc>
            </a:pPr>
            <a:r>
              <a:rPr lang="en-US" sz="2400" b="1" i="1" dirty="0" smtClean="0">
                <a:solidFill>
                  <a:srgbClr val="FF0066"/>
                </a:solidFill>
                <a:latin typeface="Comic Sans MS" pitchFamily="66" charset="0"/>
              </a:rPr>
              <a:t>Excitatory</a:t>
            </a:r>
            <a:r>
              <a:rPr lang="en-US" sz="2400" dirty="0" smtClean="0">
                <a:latin typeface="Comic Sans MS" pitchFamily="66" charset="0"/>
              </a:rPr>
              <a:t> – Increases activity of postsynaptic neuron. </a:t>
            </a:r>
          </a:p>
          <a:p>
            <a:pPr eaLnBrk="1" hangingPunct="1">
              <a:lnSpc>
                <a:spcPct val="90000"/>
              </a:lnSpc>
              <a:buFontTx/>
              <a:buNone/>
            </a:pPr>
            <a:endParaRPr lang="en-US" sz="2400" i="1" dirty="0" smtClean="0">
              <a:solidFill>
                <a:srgbClr val="009999"/>
              </a:solidFill>
              <a:latin typeface="Comic Sans MS" pitchFamily="66" charset="0"/>
            </a:endParaRPr>
          </a:p>
          <a:p>
            <a:pPr algn="ctr" eaLnBrk="1" hangingPunct="1">
              <a:lnSpc>
                <a:spcPct val="90000"/>
              </a:lnSpc>
            </a:pPr>
            <a:r>
              <a:rPr lang="en-US" sz="2400" b="1" i="1" dirty="0" smtClean="0">
                <a:solidFill>
                  <a:srgbClr val="6600CC"/>
                </a:solidFill>
                <a:latin typeface="Comic Sans MS" pitchFamily="66" charset="0"/>
              </a:rPr>
              <a:t>Inhibitory</a:t>
            </a:r>
            <a:r>
              <a:rPr lang="en-US" sz="2400" dirty="0" smtClean="0">
                <a:latin typeface="Comic Sans MS" pitchFamily="66" charset="0"/>
              </a:rPr>
              <a:t> – Decreases activity of postsynaptic neuron.</a:t>
            </a:r>
          </a:p>
          <a:p>
            <a:pPr eaLnBrk="1" hangingPunct="1">
              <a:lnSpc>
                <a:spcPct val="90000"/>
              </a:lnSpc>
              <a:buFontTx/>
              <a:buNone/>
            </a:pPr>
            <a:endParaRPr lang="en-US" sz="2400" dirty="0" smtClean="0">
              <a:latin typeface="Comic Sans MS" pitchFamily="66" charset="0"/>
            </a:endParaRPr>
          </a:p>
          <a:p>
            <a:pPr eaLnBrk="1" hangingPunct="1">
              <a:lnSpc>
                <a:spcPct val="90000"/>
              </a:lnSpc>
              <a:buFont typeface="Wingdings" pitchFamily="2" charset="2"/>
              <a:buChar char="v"/>
            </a:pPr>
            <a:r>
              <a:rPr lang="en-US" sz="2400" dirty="0" smtClean="0">
                <a:latin typeface="Comic Sans MS" pitchFamily="66" charset="0"/>
              </a:rPr>
              <a:t>More than one type of neurotransmitter can be released by a single neuron </a:t>
            </a:r>
            <a:r>
              <a:rPr lang="en-US" sz="2400" b="1" u="sng" dirty="0" smtClean="0">
                <a:latin typeface="Comic Sans MS" pitchFamily="66" charset="0"/>
              </a:rPr>
              <a:t>and</a:t>
            </a:r>
            <a:r>
              <a:rPr lang="en-US" sz="2400" dirty="0" smtClean="0">
                <a:latin typeface="Comic Sans MS" pitchFamily="66" charset="0"/>
              </a:rPr>
              <a:t> one neuron can have synapses with several different neurons </a:t>
            </a:r>
            <a:r>
              <a:rPr lang="en-US" sz="2400" i="1" dirty="0" smtClean="0">
                <a:solidFill>
                  <a:srgbClr val="008000"/>
                </a:solidFill>
                <a:latin typeface="Comic Sans MS" pitchFamily="66" charset="0"/>
              </a:rPr>
              <a:t>(convergence and divergence), </a:t>
            </a:r>
            <a:r>
              <a:rPr lang="en-US" sz="2400" i="1" dirty="0" smtClean="0">
                <a:latin typeface="Comic Sans MS" pitchFamily="66" charset="0"/>
              </a:rPr>
              <a:t>thus, a single neuron can have receptors for many different types of neurotransmitters.</a:t>
            </a:r>
            <a:endParaRPr lang="en-US" sz="2400" b="1" i="1" u="sng" dirty="0" smtClean="0">
              <a:latin typeface="Comic Sans MS" pitchFamily="66" charset="0"/>
            </a:endParaRPr>
          </a:p>
          <a:p>
            <a:pPr eaLnBrk="1" hangingPunct="1">
              <a:lnSpc>
                <a:spcPct val="90000"/>
              </a:lnSpc>
              <a:buFontTx/>
              <a:buNone/>
            </a:pPr>
            <a:endParaRPr lang="en-US" sz="2400" dirty="0" smtClean="0">
              <a:latin typeface="Comic Sans MS" pitchFamily="66" charset="0"/>
            </a:endParaRPr>
          </a:p>
          <a:p>
            <a:pPr eaLnBrk="1" hangingPunct="1">
              <a:lnSpc>
                <a:spcPct val="90000"/>
              </a:lnSpc>
              <a:buFontTx/>
              <a:buNone/>
            </a:pPr>
            <a:endParaRPr lang="en-US" sz="2400" dirty="0" smtClean="0">
              <a:latin typeface="Comic Sans MS" pitchFamily="66" charset="0"/>
            </a:endParaRPr>
          </a:p>
          <a:p>
            <a:pPr eaLnBrk="1" hangingPunct="1">
              <a:lnSpc>
                <a:spcPct val="90000"/>
              </a:lnSpc>
            </a:pPr>
            <a:endParaRPr lang="en-US" sz="2800" dirty="0" smtClean="0">
              <a:latin typeface="Comic Sans MS" pitchFamily="66" charset="0"/>
            </a:endParaRPr>
          </a:p>
        </p:txBody>
      </p:sp>
    </p:spTree>
    <p:extLst>
      <p:ext uri="{BB962C8B-B14F-4D97-AF65-F5344CB8AC3E}">
        <p14:creationId xmlns:p14="http://schemas.microsoft.com/office/powerpoint/2010/main" val="33932498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010">
                                            <p:txEl>
                                              <p:charRg st="4294967295" end="4294967295"/>
                                            </p:txEl>
                                          </p:spTgt>
                                        </p:tgtEl>
                                        <p:attrNameLst>
                                          <p:attrName>style.visibility</p:attrName>
                                        </p:attrNameLst>
                                      </p:cBhvr>
                                      <p:to>
                                        <p:strVal val="visible"/>
                                      </p:to>
                                    </p:set>
                                    <p:anim calcmode="lin" valueType="num">
                                      <p:cBhvr>
                                        <p:cTn id="7" dur="1000" fill="hold"/>
                                        <p:tgtEl>
                                          <p:spTgt spid="43010">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43010">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0">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3011">
                                            <p:txEl>
                                              <p:pRg st="0" end="0"/>
                                            </p:txEl>
                                          </p:spTgt>
                                        </p:tgtEl>
                                        <p:attrNameLst>
                                          <p:attrName>style.visibility</p:attrName>
                                        </p:attrNameLst>
                                      </p:cBhvr>
                                      <p:to>
                                        <p:strVal val="visible"/>
                                      </p:to>
                                    </p:set>
                                    <p:animEffect transition="in" filter="fade">
                                      <p:cBhvr>
                                        <p:cTn id="14" dur="500"/>
                                        <p:tgtEl>
                                          <p:spTgt spid="43011">
                                            <p:txEl>
                                              <p:pRg st="0" end="0"/>
                                            </p:txEl>
                                          </p:spTgt>
                                        </p:tgtEl>
                                      </p:cBhvr>
                                    </p:animEffect>
                                    <p:anim calcmode="lin" valueType="num">
                                      <p:cBhvr>
                                        <p:cTn id="15"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0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fade">
                                      <p:cBhvr>
                                        <p:cTn id="21" dur="500"/>
                                        <p:tgtEl>
                                          <p:spTgt spid="43011">
                                            <p:txEl>
                                              <p:pRg st="2" end="2"/>
                                            </p:txEl>
                                          </p:spTgt>
                                        </p:tgtEl>
                                      </p:cBhvr>
                                    </p:animEffect>
                                    <p:anim calcmode="lin" valueType="num">
                                      <p:cBhvr>
                                        <p:cTn id="22"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30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3011">
                                            <p:txEl>
                                              <p:pRg st="4" end="4"/>
                                            </p:txEl>
                                          </p:spTgt>
                                        </p:tgtEl>
                                        <p:attrNameLst>
                                          <p:attrName>style.visibility</p:attrName>
                                        </p:attrNameLst>
                                      </p:cBhvr>
                                      <p:to>
                                        <p:strVal val="visible"/>
                                      </p:to>
                                    </p:set>
                                    <p:animEffect transition="in" filter="fade">
                                      <p:cBhvr>
                                        <p:cTn id="28" dur="500"/>
                                        <p:tgtEl>
                                          <p:spTgt spid="43011">
                                            <p:txEl>
                                              <p:pRg st="4" end="4"/>
                                            </p:txEl>
                                          </p:spTgt>
                                        </p:tgtEl>
                                      </p:cBhvr>
                                    </p:animEffect>
                                    <p:anim calcmode="lin" valueType="num">
                                      <p:cBhvr>
                                        <p:cTn id="2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430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rgbClr val="FF9900"/>
          </a:solidFill>
        </p:spPr>
        <p:txBody>
          <a:bodyPr/>
          <a:lstStyle/>
          <a:p>
            <a:pPr eaLnBrk="1" hangingPunct="1">
              <a:defRPr/>
            </a:pPr>
            <a:r>
              <a:rPr lang="en-US" smtClean="0">
                <a:latin typeface="Impress BT" charset="0"/>
              </a:rPr>
              <a:t>Common Neurotransmitters</a:t>
            </a:r>
          </a:p>
        </p:txBody>
      </p:sp>
      <p:sp>
        <p:nvSpPr>
          <p:cNvPr id="44035" name="Rectangle 3"/>
          <p:cNvSpPr>
            <a:spLocks noGrp="1" noChangeArrowheads="1"/>
          </p:cNvSpPr>
          <p:nvPr>
            <p:ph idx="1"/>
          </p:nvPr>
        </p:nvSpPr>
        <p:spPr>
          <a:xfrm>
            <a:off x="457200" y="1447800"/>
            <a:ext cx="8229600" cy="5257800"/>
          </a:xfrm>
        </p:spPr>
        <p:txBody>
          <a:bodyPr/>
          <a:lstStyle/>
          <a:p>
            <a:pPr eaLnBrk="1" hangingPunct="1">
              <a:lnSpc>
                <a:spcPct val="90000"/>
              </a:lnSpc>
            </a:pPr>
            <a:r>
              <a:rPr lang="en-US" sz="2400" b="1" dirty="0" smtClean="0">
                <a:solidFill>
                  <a:srgbClr val="6600CC"/>
                </a:solidFill>
                <a:latin typeface="Comic Sans MS" pitchFamily="66" charset="0"/>
              </a:rPr>
              <a:t>Acetylcholine</a:t>
            </a:r>
            <a:r>
              <a:rPr lang="en-US" sz="2400" dirty="0" smtClean="0">
                <a:latin typeface="Comic Sans MS" pitchFamily="66" charset="0"/>
              </a:rPr>
              <a:t> – Excitatory, skeletal muscle contraction</a:t>
            </a:r>
          </a:p>
          <a:p>
            <a:pPr eaLnBrk="1" hangingPunct="1">
              <a:lnSpc>
                <a:spcPct val="90000"/>
              </a:lnSpc>
            </a:pPr>
            <a:r>
              <a:rPr lang="en-US" sz="2400" b="1" dirty="0" err="1" smtClean="0">
                <a:solidFill>
                  <a:srgbClr val="0000FF"/>
                </a:solidFill>
                <a:latin typeface="Comic Sans MS" pitchFamily="66" charset="0"/>
              </a:rPr>
              <a:t>Norepinephrine</a:t>
            </a:r>
            <a:r>
              <a:rPr lang="en-US" sz="2400" dirty="0" smtClean="0">
                <a:latin typeface="Comic Sans MS" pitchFamily="66" charset="0"/>
              </a:rPr>
              <a:t> – Excitatory; increase HR.</a:t>
            </a:r>
          </a:p>
          <a:p>
            <a:pPr eaLnBrk="1" hangingPunct="1">
              <a:lnSpc>
                <a:spcPct val="90000"/>
              </a:lnSpc>
            </a:pPr>
            <a:r>
              <a:rPr lang="en-US" sz="2400" b="1" dirty="0" smtClean="0">
                <a:solidFill>
                  <a:srgbClr val="CC6600"/>
                </a:solidFill>
                <a:latin typeface="Comic Sans MS" pitchFamily="66" charset="0"/>
              </a:rPr>
              <a:t>GABA</a:t>
            </a:r>
            <a:r>
              <a:rPr lang="en-US" sz="2400" dirty="0" smtClean="0">
                <a:latin typeface="Comic Sans MS" pitchFamily="66" charset="0"/>
              </a:rPr>
              <a:t> – Inhibitory, reduces anxiety.</a:t>
            </a:r>
          </a:p>
          <a:p>
            <a:pPr eaLnBrk="1" hangingPunct="1">
              <a:lnSpc>
                <a:spcPct val="90000"/>
              </a:lnSpc>
            </a:pPr>
            <a:r>
              <a:rPr lang="en-US" sz="2400" b="1" dirty="0" smtClean="0">
                <a:solidFill>
                  <a:srgbClr val="009999"/>
                </a:solidFill>
                <a:latin typeface="Comic Sans MS" pitchFamily="66" charset="0"/>
              </a:rPr>
              <a:t>Glutamate</a:t>
            </a:r>
            <a:r>
              <a:rPr lang="en-US" sz="2400" dirty="0" smtClean="0">
                <a:latin typeface="Comic Sans MS" pitchFamily="66" charset="0"/>
              </a:rPr>
              <a:t> – Excitatory, involved in learning and memory.</a:t>
            </a:r>
          </a:p>
          <a:p>
            <a:pPr eaLnBrk="1" hangingPunct="1">
              <a:lnSpc>
                <a:spcPct val="90000"/>
              </a:lnSpc>
            </a:pPr>
            <a:r>
              <a:rPr lang="en-US" sz="2400" b="1" dirty="0" smtClean="0">
                <a:solidFill>
                  <a:srgbClr val="FF0000"/>
                </a:solidFill>
                <a:latin typeface="Comic Sans MS" pitchFamily="66" charset="0"/>
              </a:rPr>
              <a:t>Endorphins</a:t>
            </a:r>
            <a:r>
              <a:rPr lang="en-US" sz="2400" dirty="0" smtClean="0">
                <a:latin typeface="Comic Sans MS" pitchFamily="66" charset="0"/>
              </a:rPr>
              <a:t> – Inhibitory, natural opiates.</a:t>
            </a:r>
          </a:p>
          <a:p>
            <a:pPr eaLnBrk="1" hangingPunct="1">
              <a:lnSpc>
                <a:spcPct val="90000"/>
              </a:lnSpc>
            </a:pPr>
            <a:r>
              <a:rPr lang="en-US" sz="2400" b="1" dirty="0" smtClean="0">
                <a:solidFill>
                  <a:srgbClr val="009900"/>
                </a:solidFill>
                <a:latin typeface="Comic Sans MS" pitchFamily="66" charset="0"/>
              </a:rPr>
              <a:t>Serotonin</a:t>
            </a:r>
            <a:r>
              <a:rPr lang="en-US" sz="2400" dirty="0" smtClean="0">
                <a:latin typeface="Comic Sans MS" pitchFamily="66" charset="0"/>
              </a:rPr>
              <a:t> – Involved in regulating attention, emotions, mood disorders</a:t>
            </a:r>
          </a:p>
          <a:p>
            <a:pPr eaLnBrk="1" hangingPunct="1">
              <a:lnSpc>
                <a:spcPct val="90000"/>
              </a:lnSpc>
            </a:pPr>
            <a:r>
              <a:rPr lang="en-US" sz="2400" b="1" dirty="0" smtClean="0">
                <a:solidFill>
                  <a:srgbClr val="FF0066"/>
                </a:solidFill>
                <a:latin typeface="Comic Sans MS" pitchFamily="66" charset="0"/>
              </a:rPr>
              <a:t>Dopamine</a:t>
            </a:r>
            <a:r>
              <a:rPr lang="en-US" sz="2400" dirty="0" smtClean="0">
                <a:latin typeface="Comic Sans MS" pitchFamily="66" charset="0"/>
              </a:rPr>
              <a:t> – Contributes in voluntary movement; feel good emotions, Parkinson</a:t>
            </a:r>
            <a:r>
              <a:rPr lang="ja-JP" altLang="en-US" sz="2400" smtClean="0"/>
              <a:t>’</a:t>
            </a:r>
            <a:r>
              <a:rPr lang="en-US" altLang="ja-JP" sz="2400" dirty="0" smtClean="0">
                <a:latin typeface="Comic Sans MS" pitchFamily="66" charset="0"/>
              </a:rPr>
              <a:t>s</a:t>
            </a:r>
            <a:endParaRPr lang="en-US" sz="2400" dirty="0" smtClean="0">
              <a:latin typeface="Comic Sans MS" pitchFamily="66" charset="0"/>
            </a:endParaRPr>
          </a:p>
        </p:txBody>
      </p:sp>
    </p:spTree>
    <p:extLst>
      <p:ext uri="{BB962C8B-B14F-4D97-AF65-F5344CB8AC3E}">
        <p14:creationId xmlns:p14="http://schemas.microsoft.com/office/powerpoint/2010/main" val="3827106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xEl>
                                              <p:charRg st="4294967295" end="4294967295"/>
                                            </p:txEl>
                                          </p:spTgt>
                                        </p:tgtEl>
                                        <p:attrNameLst>
                                          <p:attrName>style.visibility</p:attrName>
                                        </p:attrNameLst>
                                      </p:cBhvr>
                                      <p:to>
                                        <p:strVal val="visible"/>
                                      </p:to>
                                    </p:set>
                                    <p:animEffect transition="in" filter="fade">
                                      <p:cBhvr>
                                        <p:cTn id="7" dur="2000"/>
                                        <p:tgtEl>
                                          <p:spTgt spid="44034">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20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fade">
                                      <p:cBhvr>
                                        <p:cTn id="22" dur="2000"/>
                                        <p:tgtEl>
                                          <p:spTgt spid="44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fade">
                                      <p:cBhvr>
                                        <p:cTn id="27" dur="2000"/>
                                        <p:tgtEl>
                                          <p:spTgt spid="44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fade">
                                      <p:cBhvr>
                                        <p:cTn id="32" dur="2000"/>
                                        <p:tgtEl>
                                          <p:spTgt spid="440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Effect transition="in" filter="fade">
                                      <p:cBhvr>
                                        <p:cTn id="37" dur="2000"/>
                                        <p:tgtEl>
                                          <p:spTgt spid="4403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035">
                                            <p:txEl>
                                              <p:pRg st="6" end="6"/>
                                            </p:txEl>
                                          </p:spTgt>
                                        </p:tgtEl>
                                        <p:attrNameLst>
                                          <p:attrName>style.visibility</p:attrName>
                                        </p:attrNameLst>
                                      </p:cBhvr>
                                      <p:to>
                                        <p:strVal val="visible"/>
                                      </p:to>
                                    </p:set>
                                    <p:animEffect transition="in" filter="fade">
                                      <p:cBhvr>
                                        <p:cTn id="42" dur="20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Text Placeholder 2"/>
          <p:cNvSpPr>
            <a:spLocks noGrp="1"/>
          </p:cNvSpPr>
          <p:nvPr>
            <p:ph type="body" idx="1"/>
          </p:nvPr>
        </p:nvSpPr>
        <p:spPr/>
        <p:txBody>
          <a:bodyPr/>
          <a:lstStyle/>
          <a:p>
            <a:r>
              <a:rPr lang="en-US" dirty="0" smtClean="0"/>
              <a:t>Give a brief description of how a synapse works, include the involvement of </a:t>
            </a:r>
            <a:r>
              <a:rPr lang="en-US" dirty="0" err="1" smtClean="0"/>
              <a:t>Ca</a:t>
            </a:r>
            <a:r>
              <a:rPr lang="en-US" dirty="0" smtClean="0"/>
              <a:t>+</a:t>
            </a:r>
            <a:endParaRPr lang="en-US" dirty="0"/>
          </a:p>
        </p:txBody>
      </p:sp>
    </p:spTree>
    <p:extLst>
      <p:ext uri="{BB962C8B-B14F-4D97-AF65-F5344CB8AC3E}">
        <p14:creationId xmlns:p14="http://schemas.microsoft.com/office/powerpoint/2010/main" val="2282236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Acetylcholine (ACh)</a:t>
            </a:r>
          </a:p>
        </p:txBody>
      </p:sp>
      <p:sp>
        <p:nvSpPr>
          <p:cNvPr id="478" name="Shape 478"/>
          <p:cNvSpPr txBox="1">
            <a:spLocks noGrp="1"/>
          </p:cNvSpPr>
          <p:nvPr>
            <p:ph type="body" idx="1"/>
          </p:nvPr>
        </p:nvSpPr>
        <p:spPr>
          <a:xfrm>
            <a:off x="0" y="1409834"/>
            <a:ext cx="4459500" cy="54479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Excitatory neurotransmitter at the neuromuscular junction.  </a:t>
            </a:r>
          </a:p>
          <a:p>
            <a:pPr marL="457200" lvl="0" indent="-419100">
              <a:spcBef>
                <a:spcPts val="0"/>
              </a:spcBef>
              <a:buClr>
                <a:schemeClr val="dk2"/>
              </a:buClr>
              <a:buSzPct val="100000"/>
              <a:buFont typeface="Arial"/>
              <a:buChar char="●"/>
            </a:pPr>
            <a:r>
              <a:rPr lang="en"/>
              <a:t>Inhibitory at other synapses (slows heart rate when released by PNS).</a:t>
            </a:r>
          </a:p>
        </p:txBody>
      </p:sp>
      <p:pic>
        <p:nvPicPr>
          <p:cNvPr id="479" name="Shape 479"/>
          <p:cNvPicPr preferRelativeResize="0"/>
          <p:nvPr/>
        </p:nvPicPr>
        <p:blipFill>
          <a:blip r:embed="rId3"/>
          <a:stretch>
            <a:fillRect/>
          </a:stretch>
        </p:blipFill>
        <p:spPr>
          <a:xfrm>
            <a:off x="4459350" y="2113132"/>
            <a:ext cx="4684648" cy="3918765"/>
          </a:xfrm>
          <a:prstGeom prst="rect">
            <a:avLst/>
          </a:prstGeom>
        </p:spPr>
      </p:pic>
    </p:spTree>
    <p:extLst>
      <p:ext uri="{BB962C8B-B14F-4D97-AF65-F5344CB8AC3E}">
        <p14:creationId xmlns:p14="http://schemas.microsoft.com/office/powerpoint/2010/main" val="399347116"/>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Glutamate and Aspartate</a:t>
            </a:r>
          </a:p>
        </p:txBody>
      </p:sp>
      <p:sp>
        <p:nvSpPr>
          <p:cNvPr id="39939" name="Rectangle 3"/>
          <p:cNvSpPr>
            <a:spLocks noGrp="1" noChangeArrowheads="1"/>
          </p:cNvSpPr>
          <p:nvPr>
            <p:ph idx="1"/>
          </p:nvPr>
        </p:nvSpPr>
        <p:spPr/>
        <p:txBody>
          <a:bodyPr/>
          <a:lstStyle/>
          <a:p>
            <a:r>
              <a:rPr lang="en-US"/>
              <a:t>Amino Acids that have an excitatory effect on the CNS</a:t>
            </a:r>
          </a:p>
        </p:txBody>
      </p:sp>
      <p:sp>
        <p:nvSpPr>
          <p:cNvPr id="39940" name="Rectangle 4"/>
          <p:cNvSpPr>
            <a:spLocks noChangeArrowheads="1"/>
          </p:cNvSpPr>
          <p:nvPr/>
        </p:nvSpPr>
        <p:spPr bwMode="auto">
          <a:xfrm>
            <a:off x="3067050" y="2671763"/>
            <a:ext cx="9144000" cy="341099"/>
          </a:xfrm>
          <a:prstGeom prst="rect">
            <a:avLst/>
          </a:prstGeom>
          <a:solidFill>
            <a:srgbClr val="FFDBDB"/>
          </a:solidFill>
          <a:ln w="9525">
            <a:noFill/>
            <a:miter lim="800000"/>
            <a:headEnd/>
            <a:tailEnd/>
          </a:ln>
          <a:effectLst/>
        </p:spPr>
        <p:txBody>
          <a:bodyPr lIns="0" tIns="31740" rIns="0" bIns="31740">
            <a:spAutoFit/>
          </a:bodyPr>
          <a:lstStyle/>
          <a:p>
            <a:endParaRPr lang="en-US"/>
          </a:p>
        </p:txBody>
      </p:sp>
      <p:pic>
        <p:nvPicPr>
          <p:cNvPr id="39942" name="Picture 6" descr="http://upload.wikimedia.org/wikipedia/commons/thumb/f/fb/L-Glutamate_Structural_Formulae.png/250px-L-Glutamate_Structural_Formulae.png">
            <a:hlinkClick r:id="rId2"/>
          </p:cNvPr>
          <p:cNvPicPr>
            <a:picLocks noChangeAspect="1" noChangeArrowheads="1"/>
          </p:cNvPicPr>
          <p:nvPr/>
        </p:nvPicPr>
        <p:blipFill>
          <a:blip r:embed="rId3"/>
          <a:srcRect/>
          <a:stretch>
            <a:fillRect/>
          </a:stretch>
        </p:blipFill>
        <p:spPr bwMode="auto">
          <a:xfrm>
            <a:off x="3505200" y="3487739"/>
            <a:ext cx="5143500" cy="2611437"/>
          </a:xfrm>
          <a:prstGeom prst="rect">
            <a:avLst/>
          </a:prstGeom>
          <a:noFill/>
        </p:spPr>
      </p:pic>
    </p:spTree>
    <p:extLst>
      <p:ext uri="{BB962C8B-B14F-4D97-AF65-F5344CB8AC3E}">
        <p14:creationId xmlns:p14="http://schemas.microsoft.com/office/powerpoint/2010/main" val="28066422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814388"/>
            <a:ext cx="7772400" cy="762000"/>
          </a:xfrm>
        </p:spPr>
        <p:txBody>
          <a:bodyPr/>
          <a:lstStyle/>
          <a:p>
            <a:r>
              <a:rPr lang="en-US"/>
              <a:t>GABA and Glycine</a:t>
            </a:r>
          </a:p>
        </p:txBody>
      </p:sp>
      <p:sp>
        <p:nvSpPr>
          <p:cNvPr id="40963" name="Rectangle 3"/>
          <p:cNvSpPr>
            <a:spLocks noGrp="1" noChangeArrowheads="1"/>
          </p:cNvSpPr>
          <p:nvPr>
            <p:ph idx="1"/>
          </p:nvPr>
        </p:nvSpPr>
        <p:spPr/>
        <p:txBody>
          <a:bodyPr/>
          <a:lstStyle/>
          <a:p>
            <a:r>
              <a:rPr lang="en-US"/>
              <a:t>Inhibitory Neurotransmitters</a:t>
            </a:r>
          </a:p>
          <a:p>
            <a:pPr lvl="1"/>
            <a:r>
              <a:rPr lang="en-US"/>
              <a:t>Anti-anxiety drugs often enhance these neurotransmitters</a:t>
            </a:r>
          </a:p>
        </p:txBody>
      </p:sp>
      <p:sp>
        <p:nvSpPr>
          <p:cNvPr id="40964" name="Rectangle 4"/>
          <p:cNvSpPr>
            <a:spLocks noChangeArrowheads="1"/>
          </p:cNvSpPr>
          <p:nvPr/>
        </p:nvSpPr>
        <p:spPr bwMode="auto">
          <a:xfrm>
            <a:off x="3060700" y="2908301"/>
            <a:ext cx="9144000" cy="369332"/>
          </a:xfrm>
          <a:prstGeom prst="rect">
            <a:avLst/>
          </a:prstGeom>
          <a:solidFill>
            <a:srgbClr val="FFDBDB"/>
          </a:solidFill>
          <a:ln w="9525">
            <a:noFill/>
            <a:miter lim="800000"/>
            <a:headEnd/>
            <a:tailEnd/>
          </a:ln>
          <a:effectLst/>
        </p:spPr>
        <p:txBody>
          <a:bodyPr>
            <a:spAutoFit/>
          </a:bodyPr>
          <a:lstStyle/>
          <a:p>
            <a:endParaRPr lang="en-US"/>
          </a:p>
        </p:txBody>
      </p:sp>
    </p:spTree>
    <p:extLst>
      <p:ext uri="{BB962C8B-B14F-4D97-AF65-F5344CB8AC3E}">
        <p14:creationId xmlns:p14="http://schemas.microsoft.com/office/powerpoint/2010/main" val="4178375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814388"/>
            <a:ext cx="7772400" cy="762000"/>
          </a:xfrm>
        </p:spPr>
        <p:txBody>
          <a:bodyPr/>
          <a:lstStyle/>
          <a:p>
            <a:r>
              <a:rPr lang="en-US"/>
              <a:t>Norepinephrine</a:t>
            </a:r>
          </a:p>
        </p:txBody>
      </p:sp>
      <p:sp>
        <p:nvSpPr>
          <p:cNvPr id="41987" name="Rectangle 3"/>
          <p:cNvSpPr>
            <a:spLocks noGrp="1" noChangeArrowheads="1"/>
          </p:cNvSpPr>
          <p:nvPr>
            <p:ph idx="1"/>
          </p:nvPr>
        </p:nvSpPr>
        <p:spPr/>
        <p:txBody>
          <a:bodyPr/>
          <a:lstStyle/>
          <a:p>
            <a:r>
              <a:rPr lang="en-US"/>
              <a:t>Functions in awakening, dreaming and mood</a:t>
            </a:r>
          </a:p>
        </p:txBody>
      </p:sp>
      <p:pic>
        <p:nvPicPr>
          <p:cNvPr id="41993" name="Picture 9" descr="Click to see an enlarged picture">
            <a:hlinkClick r:id="rId2"/>
          </p:cNvPr>
          <p:cNvPicPr>
            <a:picLocks noChangeAspect="1" noChangeArrowheads="1"/>
          </p:cNvPicPr>
          <p:nvPr/>
        </p:nvPicPr>
        <p:blipFill>
          <a:blip r:embed="rId3"/>
          <a:srcRect/>
          <a:stretch>
            <a:fillRect/>
          </a:stretch>
        </p:blipFill>
        <p:spPr bwMode="auto">
          <a:xfrm>
            <a:off x="3505200" y="3810002"/>
            <a:ext cx="3429000" cy="2354263"/>
          </a:xfrm>
          <a:prstGeom prst="rect">
            <a:avLst/>
          </a:prstGeom>
          <a:noFill/>
        </p:spPr>
      </p:pic>
    </p:spTree>
    <p:extLst>
      <p:ext uri="{BB962C8B-B14F-4D97-AF65-F5344CB8AC3E}">
        <p14:creationId xmlns:p14="http://schemas.microsoft.com/office/powerpoint/2010/main" val="10016242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814388"/>
            <a:ext cx="7772400" cy="762000"/>
          </a:xfrm>
        </p:spPr>
        <p:txBody>
          <a:bodyPr/>
          <a:lstStyle/>
          <a:p>
            <a:r>
              <a:rPr lang="en-US"/>
              <a:t>Dopamine (DA)</a:t>
            </a:r>
          </a:p>
        </p:txBody>
      </p:sp>
      <p:sp>
        <p:nvSpPr>
          <p:cNvPr id="43011" name="Rectangle 3"/>
          <p:cNvSpPr>
            <a:spLocks noGrp="1" noChangeArrowheads="1"/>
          </p:cNvSpPr>
          <p:nvPr>
            <p:ph idx="1"/>
          </p:nvPr>
        </p:nvSpPr>
        <p:spPr/>
        <p:txBody>
          <a:bodyPr/>
          <a:lstStyle/>
          <a:p>
            <a:r>
              <a:rPr lang="en-US"/>
              <a:t>Active during emotional response and addictive behavior</a:t>
            </a:r>
          </a:p>
          <a:p>
            <a:pPr lvl="1"/>
            <a:endParaRPr lang="en-US"/>
          </a:p>
          <a:p>
            <a:pPr lvl="1"/>
            <a:r>
              <a:rPr lang="en-US"/>
              <a:t>Cocaine blocks the re-uptake of dopamine allowing it to stay in the synaptic cleft longer and prolonging pleasurable feelings</a:t>
            </a:r>
          </a:p>
        </p:txBody>
      </p:sp>
    </p:spTree>
    <p:extLst>
      <p:ext uri="{BB962C8B-B14F-4D97-AF65-F5344CB8AC3E}">
        <p14:creationId xmlns:p14="http://schemas.microsoft.com/office/powerpoint/2010/main" val="628413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endParaRPr/>
          </a:p>
        </p:txBody>
      </p:sp>
      <p:sp>
        <p:nvSpPr>
          <p:cNvPr id="134" name="Shape 13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endParaRPr/>
          </a:p>
        </p:txBody>
      </p:sp>
      <p:pic>
        <p:nvPicPr>
          <p:cNvPr id="135" name="Shape 135"/>
          <p:cNvPicPr preferRelativeResize="0"/>
          <p:nvPr/>
        </p:nvPicPr>
        <p:blipFill>
          <a:blip r:embed="rId3"/>
          <a:stretch>
            <a:fillRect/>
          </a:stretch>
        </p:blipFill>
        <p:spPr>
          <a:xfrm>
            <a:off x="2993243" y="1730367"/>
            <a:ext cx="3153107" cy="4837199"/>
          </a:xfrm>
          <a:prstGeom prst="rect">
            <a:avLst/>
          </a:prstGeom>
        </p:spPr>
      </p:pic>
    </p:spTree>
    <p:extLst>
      <p:ext uri="{BB962C8B-B14F-4D97-AF65-F5344CB8AC3E}">
        <p14:creationId xmlns:p14="http://schemas.microsoft.com/office/powerpoint/2010/main" val="2244405897"/>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idx="1"/>
          </p:nvPr>
        </p:nvSpPr>
        <p:spPr/>
        <p:txBody>
          <a:bodyPr/>
          <a:lstStyle/>
          <a:p>
            <a:endParaRPr lang="en-US"/>
          </a:p>
        </p:txBody>
      </p:sp>
      <p:pic>
        <p:nvPicPr>
          <p:cNvPr id="44037" name="Picture 5" descr="http://whyfiles.org/225drug_receptors/images/opiate_receptors.jpg"/>
          <p:cNvPicPr>
            <a:picLocks noChangeAspect="1" noChangeArrowheads="1"/>
          </p:cNvPicPr>
          <p:nvPr/>
        </p:nvPicPr>
        <p:blipFill>
          <a:blip r:embed="rId2"/>
          <a:srcRect/>
          <a:stretch>
            <a:fillRect/>
          </a:stretch>
        </p:blipFill>
        <p:spPr bwMode="auto">
          <a:xfrm>
            <a:off x="1447800" y="1828800"/>
            <a:ext cx="6934200" cy="4800600"/>
          </a:xfrm>
          <a:prstGeom prst="rect">
            <a:avLst/>
          </a:prstGeom>
          <a:noFill/>
        </p:spPr>
      </p:pic>
    </p:spTree>
    <p:extLst>
      <p:ext uri="{BB962C8B-B14F-4D97-AF65-F5344CB8AC3E}">
        <p14:creationId xmlns:p14="http://schemas.microsoft.com/office/powerpoint/2010/main" val="33088350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4400"/>
              <a:t>Removal of Neurotransmitters</a:t>
            </a:r>
          </a:p>
        </p:txBody>
      </p:sp>
      <p:sp>
        <p:nvSpPr>
          <p:cNvPr id="466" name="Shape 466"/>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r>
              <a:rPr lang="en"/>
              <a:t>A neurotransmitter affects the postsynaptic cell as long as it remains bound - so it is essential that it be removed.</a:t>
            </a:r>
          </a:p>
          <a:p>
            <a:pPr marL="914400" lvl="0" indent="-419100" rtl="0">
              <a:spcBef>
                <a:spcPts val="0"/>
              </a:spcBef>
              <a:buClr>
                <a:schemeClr val="dk2"/>
              </a:buClr>
              <a:buSzPct val="100000"/>
              <a:buFont typeface="Arial"/>
              <a:buChar char="●"/>
            </a:pPr>
            <a:r>
              <a:rPr lang="en"/>
              <a:t>Diffuse away</a:t>
            </a:r>
          </a:p>
          <a:p>
            <a:pPr marL="914400" lvl="0" indent="-419100" rtl="0">
              <a:spcBef>
                <a:spcPts val="0"/>
              </a:spcBef>
              <a:buClr>
                <a:schemeClr val="dk2"/>
              </a:buClr>
              <a:buSzPct val="100000"/>
              <a:buFont typeface="Arial"/>
              <a:buChar char="●"/>
            </a:pPr>
            <a:r>
              <a:rPr lang="en"/>
              <a:t>Destroyed by enzymes</a:t>
            </a:r>
          </a:p>
          <a:p>
            <a:pPr marL="914400" lvl="0" indent="-419100">
              <a:spcBef>
                <a:spcPts val="0"/>
              </a:spcBef>
              <a:buClr>
                <a:schemeClr val="dk2"/>
              </a:buClr>
              <a:buSzPct val="100000"/>
              <a:buFont typeface="Arial"/>
              <a:buChar char="●"/>
            </a:pPr>
            <a:r>
              <a:rPr lang="en"/>
              <a:t>Actively transported into another cell</a:t>
            </a:r>
          </a:p>
        </p:txBody>
      </p:sp>
    </p:spTree>
    <p:extLst>
      <p:ext uri="{BB962C8B-B14F-4D97-AF65-F5344CB8AC3E}">
        <p14:creationId xmlns:p14="http://schemas.microsoft.com/office/powerpoint/2010/main" val="2699025429"/>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814388"/>
            <a:ext cx="7772400" cy="762000"/>
          </a:xfrm>
        </p:spPr>
        <p:txBody>
          <a:bodyPr/>
          <a:lstStyle/>
          <a:p>
            <a:r>
              <a:rPr lang="en-US"/>
              <a:t>Endorphins</a:t>
            </a:r>
          </a:p>
        </p:txBody>
      </p:sp>
      <p:sp>
        <p:nvSpPr>
          <p:cNvPr id="45059" name="Rectangle 3"/>
          <p:cNvSpPr>
            <a:spLocks noGrp="1" noChangeArrowheads="1"/>
          </p:cNvSpPr>
          <p:nvPr>
            <p:ph idx="1"/>
          </p:nvPr>
        </p:nvSpPr>
        <p:spPr/>
        <p:txBody>
          <a:bodyPr/>
          <a:lstStyle/>
          <a:p>
            <a:r>
              <a:rPr lang="en-US"/>
              <a:t>Natural Pain Killers</a:t>
            </a:r>
          </a:p>
        </p:txBody>
      </p:sp>
      <p:sp>
        <p:nvSpPr>
          <p:cNvPr id="45065" name="Rectangle 9"/>
          <p:cNvSpPr>
            <a:spLocks noChangeArrowheads="1"/>
          </p:cNvSpPr>
          <p:nvPr/>
        </p:nvSpPr>
        <p:spPr bwMode="auto">
          <a:xfrm>
            <a:off x="1371600" y="2590800"/>
            <a:ext cx="7258050" cy="2308324"/>
          </a:xfrm>
          <a:prstGeom prst="rect">
            <a:avLst/>
          </a:prstGeom>
          <a:noFill/>
          <a:ln w="9525">
            <a:noFill/>
            <a:miter lim="800000"/>
            <a:headEnd/>
            <a:tailEnd/>
          </a:ln>
          <a:effectLst/>
        </p:spPr>
        <p:txBody>
          <a:bodyPr>
            <a:spAutoFit/>
          </a:bodyPr>
          <a:lstStyle/>
          <a:p>
            <a:r>
              <a:rPr lang="en-US" sz="2400">
                <a:latin typeface="Arial" pitchFamily="34" charset="0"/>
              </a:rPr>
              <a:t>Endorphins interact with the opiate receptors in the brain to reduce our perception of pain and act similarly to drugs such as morphine and codeine. In contrast to the opiate drugs, however, activation of the opiate receptors by the body's endorphins does not lead to addiction or dependence.</a:t>
            </a:r>
          </a:p>
        </p:txBody>
      </p:sp>
    </p:spTree>
    <p:extLst>
      <p:ext uri="{BB962C8B-B14F-4D97-AF65-F5344CB8AC3E}">
        <p14:creationId xmlns:p14="http://schemas.microsoft.com/office/powerpoint/2010/main" val="28033008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FF9900"/>
          </a:solidFill>
        </p:spPr>
        <p:txBody>
          <a:bodyPr>
            <a:normAutofit/>
          </a:bodyPr>
          <a:lstStyle/>
          <a:p>
            <a:pPr eaLnBrk="1" hangingPunct="1">
              <a:defRPr/>
            </a:pPr>
            <a:r>
              <a:rPr lang="en-US" sz="4000" smtClean="0">
                <a:latin typeface="Impress BT" charset="0"/>
              </a:rPr>
              <a:t>Drug Effects on Neurotransmitters</a:t>
            </a:r>
          </a:p>
        </p:txBody>
      </p:sp>
      <p:sp>
        <p:nvSpPr>
          <p:cNvPr id="47107" name="Rectangle 3"/>
          <p:cNvSpPr>
            <a:spLocks noGrp="1" noChangeArrowheads="1"/>
          </p:cNvSpPr>
          <p:nvPr>
            <p:ph idx="1"/>
          </p:nvPr>
        </p:nvSpPr>
        <p:spPr>
          <a:xfrm>
            <a:off x="457200" y="1600200"/>
            <a:ext cx="8229600" cy="4953000"/>
          </a:xfrm>
        </p:spPr>
        <p:txBody>
          <a:bodyPr/>
          <a:lstStyle/>
          <a:p>
            <a:pPr eaLnBrk="1" hangingPunct="1">
              <a:lnSpc>
                <a:spcPct val="90000"/>
              </a:lnSpc>
            </a:pPr>
            <a:r>
              <a:rPr lang="en-US" sz="2400" b="1" dirty="0" smtClean="0">
                <a:solidFill>
                  <a:srgbClr val="FF0066"/>
                </a:solidFill>
                <a:latin typeface="Comic Sans MS" pitchFamily="66" charset="0"/>
              </a:rPr>
              <a:t>Pain killers</a:t>
            </a:r>
            <a:r>
              <a:rPr lang="en-US" sz="2400" dirty="0" smtClean="0">
                <a:latin typeface="Comic Sans MS" pitchFamily="66" charset="0"/>
              </a:rPr>
              <a:t> – stop the release or block receptor sites or increase threshold.</a:t>
            </a:r>
          </a:p>
          <a:p>
            <a:pPr eaLnBrk="1" hangingPunct="1">
              <a:lnSpc>
                <a:spcPct val="90000"/>
              </a:lnSpc>
            </a:pPr>
            <a:r>
              <a:rPr lang="en-US" sz="2400" b="1" dirty="0" smtClean="0">
                <a:solidFill>
                  <a:srgbClr val="0000FF"/>
                </a:solidFill>
                <a:latin typeface="Comic Sans MS" pitchFamily="66" charset="0"/>
              </a:rPr>
              <a:t>Caffeine</a:t>
            </a:r>
            <a:r>
              <a:rPr lang="en-US" sz="2400" dirty="0" smtClean="0">
                <a:latin typeface="Comic Sans MS" pitchFamily="66" charset="0"/>
              </a:rPr>
              <a:t> – lowers threshold at synapses so neurons are more easily excited.</a:t>
            </a:r>
          </a:p>
          <a:p>
            <a:pPr eaLnBrk="1" hangingPunct="1">
              <a:lnSpc>
                <a:spcPct val="90000"/>
              </a:lnSpc>
            </a:pPr>
            <a:r>
              <a:rPr lang="en-US" sz="2400" b="1" dirty="0" smtClean="0">
                <a:solidFill>
                  <a:srgbClr val="6600CC"/>
                </a:solidFill>
                <a:latin typeface="Comic Sans MS" pitchFamily="66" charset="0"/>
              </a:rPr>
              <a:t>Zoloft/Prozac/Paxil</a:t>
            </a:r>
            <a:r>
              <a:rPr lang="en-US" sz="2400" dirty="0" smtClean="0">
                <a:latin typeface="Comic Sans MS" pitchFamily="66" charset="0"/>
              </a:rPr>
              <a:t>– keeps serotonin in the synapse longer; anti-depressants</a:t>
            </a:r>
          </a:p>
          <a:p>
            <a:pPr eaLnBrk="1" hangingPunct="1">
              <a:lnSpc>
                <a:spcPct val="90000"/>
              </a:lnSpc>
            </a:pPr>
            <a:r>
              <a:rPr lang="en-US" sz="2400" b="1" dirty="0" err="1" smtClean="0">
                <a:solidFill>
                  <a:srgbClr val="009900"/>
                </a:solidFill>
                <a:latin typeface="Comic Sans MS" pitchFamily="66" charset="0"/>
              </a:rPr>
              <a:t>Dilantin</a:t>
            </a:r>
            <a:r>
              <a:rPr lang="en-US" sz="2400" dirty="0" smtClean="0">
                <a:latin typeface="Comic Sans MS" pitchFamily="66" charset="0"/>
              </a:rPr>
              <a:t> – increasing effectiveness of ion transport; treats seizures</a:t>
            </a:r>
          </a:p>
          <a:p>
            <a:pPr algn="ctr" eaLnBrk="1" hangingPunct="1">
              <a:lnSpc>
                <a:spcPct val="90000"/>
              </a:lnSpc>
              <a:buFontTx/>
              <a:buNone/>
            </a:pPr>
            <a:r>
              <a:rPr lang="en-US" sz="2400" dirty="0" smtClean="0">
                <a:latin typeface="Comic Sans MS" pitchFamily="66" charset="0"/>
              </a:rPr>
              <a:t>	</a:t>
            </a:r>
            <a:r>
              <a:rPr lang="en-US" sz="2400" i="1" dirty="0" smtClean="0">
                <a:latin typeface="Comic Sans MS" pitchFamily="66" charset="0"/>
              </a:rPr>
              <a:t>Go to </a:t>
            </a:r>
            <a:r>
              <a:rPr lang="en-US" sz="2400" i="1" dirty="0" smtClean="0">
                <a:latin typeface="Comic Sans MS" pitchFamily="66" charset="0"/>
                <a:hlinkClick r:id="rId2"/>
              </a:rPr>
              <a:t>Mouse Party </a:t>
            </a:r>
            <a:r>
              <a:rPr lang="en-US" sz="2400" i="1" dirty="0" smtClean="0">
                <a:latin typeface="Comic Sans MS" pitchFamily="66" charset="0"/>
              </a:rPr>
              <a:t>for the affects of illegal drugs on neurotransmitters…</a:t>
            </a:r>
          </a:p>
        </p:txBody>
      </p:sp>
    </p:spTree>
    <p:extLst>
      <p:ext uri="{BB962C8B-B14F-4D97-AF65-F5344CB8AC3E}">
        <p14:creationId xmlns:p14="http://schemas.microsoft.com/office/powerpoint/2010/main" val="3150269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7106">
                                            <p:txEl>
                                              <p:charRg st="4294967295" end="4294967295"/>
                                            </p:txEl>
                                          </p:spTgt>
                                        </p:tgtEl>
                                        <p:attrNameLst>
                                          <p:attrName>style.visibility</p:attrName>
                                        </p:attrNameLst>
                                      </p:cBhvr>
                                      <p:to>
                                        <p:strVal val="visible"/>
                                      </p:to>
                                    </p:set>
                                    <p:animEffect transition="in" filter="dissolve">
                                      <p:cBhvr>
                                        <p:cTn id="7" dur="500"/>
                                        <p:tgtEl>
                                          <p:spTgt spid="47106">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dissolve">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dissolve">
                                      <p:cBhvr>
                                        <p:cTn id="17" dur="500"/>
                                        <p:tgtEl>
                                          <p:spTgt spid="47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dissolve">
                                      <p:cBhvr>
                                        <p:cTn id="22" dur="5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Effect transition="in" filter="dissolve">
                                      <p:cBhvr>
                                        <p:cTn id="27" dur="500"/>
                                        <p:tgtEl>
                                          <p:spTgt spid="471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107">
                                            <p:txEl>
                                              <p:pRg st="4" end="4"/>
                                            </p:txEl>
                                          </p:spTgt>
                                        </p:tgtEl>
                                        <p:attrNameLst>
                                          <p:attrName>style.visibility</p:attrName>
                                        </p:attrNameLst>
                                      </p:cBhvr>
                                      <p:to>
                                        <p:strVal val="visible"/>
                                      </p:to>
                                    </p:set>
                                    <p:animEffect transition="in" filter="dissolve">
                                      <p:cBhvr>
                                        <p:cTn id="32"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Text Placeholder 2"/>
          <p:cNvSpPr>
            <a:spLocks noGrp="1"/>
          </p:cNvSpPr>
          <p:nvPr>
            <p:ph type="body" idx="1"/>
          </p:nvPr>
        </p:nvSpPr>
        <p:spPr/>
        <p:txBody>
          <a:bodyPr/>
          <a:lstStyle/>
          <a:p>
            <a:r>
              <a:rPr lang="en-US" dirty="0" smtClean="0"/>
              <a:t>In your notes write this down! (Hint***)</a:t>
            </a:r>
          </a:p>
          <a:p>
            <a:endParaRPr lang="en-US" dirty="0" smtClean="0"/>
          </a:p>
          <a:p>
            <a:r>
              <a:rPr lang="en-US" dirty="0" smtClean="0"/>
              <a:t>1. Name 2 neurotransmitters and what they are responsible for in our body</a:t>
            </a:r>
          </a:p>
          <a:p>
            <a:endParaRPr lang="en-US" dirty="0" smtClean="0"/>
          </a:p>
          <a:p>
            <a:r>
              <a:rPr lang="en-US" dirty="0" smtClean="0"/>
              <a:t>2. Explain how an action potential works use detail</a:t>
            </a:r>
            <a:endParaRPr lang="en-US" dirty="0"/>
          </a:p>
        </p:txBody>
      </p:sp>
    </p:spTree>
    <p:extLst>
      <p:ext uri="{BB962C8B-B14F-4D97-AF65-F5344CB8AC3E}">
        <p14:creationId xmlns:p14="http://schemas.microsoft.com/office/powerpoint/2010/main" val="13875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sz="4000"/>
              <a:t>Structures of the Nervous System</a:t>
            </a:r>
          </a:p>
        </p:txBody>
      </p:sp>
      <p:sp>
        <p:nvSpPr>
          <p:cNvPr id="141" name="Shape 141"/>
          <p:cNvSpPr txBox="1">
            <a:spLocks noGrp="1"/>
          </p:cNvSpPr>
          <p:nvPr>
            <p:ph type="body" idx="1"/>
          </p:nvPr>
        </p:nvSpPr>
        <p:spPr>
          <a:xfrm>
            <a:off x="457200" y="1504200"/>
            <a:ext cx="8229600" cy="52884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b="1"/>
              <a:t>Spinal Cord</a:t>
            </a:r>
            <a:r>
              <a:rPr lang="en"/>
              <a:t> - Connects to the brain</a:t>
            </a:r>
          </a:p>
          <a:p>
            <a:pPr marL="457200" lvl="0" indent="-419100" rtl="0">
              <a:spcBef>
                <a:spcPts val="0"/>
              </a:spcBef>
              <a:buClr>
                <a:schemeClr val="dk2"/>
              </a:buClr>
              <a:buSzPct val="100000"/>
              <a:buFont typeface="Arial"/>
              <a:buChar char="●"/>
            </a:pPr>
            <a:r>
              <a:rPr lang="en" b="1"/>
              <a:t>Spinal Nerves</a:t>
            </a:r>
            <a:r>
              <a:rPr lang="en"/>
              <a:t> - 31 pairs that emerge from the spinal cord</a:t>
            </a:r>
          </a:p>
          <a:p>
            <a:pPr marL="457200" lvl="0" indent="-419100" rtl="0">
              <a:spcBef>
                <a:spcPts val="0"/>
              </a:spcBef>
              <a:buClr>
                <a:schemeClr val="dk2"/>
              </a:buClr>
              <a:buSzPct val="100000"/>
              <a:buFont typeface="Arial"/>
              <a:buChar char="●"/>
            </a:pPr>
            <a:r>
              <a:rPr lang="en" b="1"/>
              <a:t>Ganglia</a:t>
            </a:r>
            <a:r>
              <a:rPr lang="en"/>
              <a:t> - small masses of nervous tissue located outside the brain and spinal cord</a:t>
            </a:r>
          </a:p>
          <a:p>
            <a:pPr marL="457200" lvl="0" indent="-419100">
              <a:spcBef>
                <a:spcPts val="0"/>
              </a:spcBef>
              <a:buClr>
                <a:schemeClr val="dk2"/>
              </a:buClr>
              <a:buSzPct val="100000"/>
              <a:buFont typeface="Arial"/>
              <a:buChar char="●"/>
            </a:pPr>
            <a:r>
              <a:rPr lang="en" b="1"/>
              <a:t>Sensory Receptors</a:t>
            </a:r>
            <a:r>
              <a:rPr lang="en"/>
              <a:t> - dendrites of sensory neurons or specialty cells that detect changes in the environment</a:t>
            </a:r>
          </a:p>
        </p:txBody>
      </p:sp>
    </p:spTree>
    <p:extLst>
      <p:ext uri="{BB962C8B-B14F-4D97-AF65-F5344CB8AC3E}">
        <p14:creationId xmlns:p14="http://schemas.microsoft.com/office/powerpoint/2010/main" val="124441677"/>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TotalTime>
  <Words>2182</Words>
  <Application>Microsoft Office PowerPoint</Application>
  <PresentationFormat>On-screen Show (4:3)</PresentationFormat>
  <Paragraphs>323</Paragraphs>
  <Slides>84</Slides>
  <Notes>56</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Clarity</vt:lpstr>
      <vt:lpstr>The Nervous System</vt:lpstr>
      <vt:lpstr>Overview of the Nervous System</vt:lpstr>
      <vt:lpstr>Functions</vt:lpstr>
      <vt:lpstr>Nervous System Cells</vt:lpstr>
      <vt:lpstr>Divisions of the Nervous System</vt:lpstr>
      <vt:lpstr>PowerPoint Presentation</vt:lpstr>
      <vt:lpstr>Structures of the Nervous System</vt:lpstr>
      <vt:lpstr>PowerPoint Presentation</vt:lpstr>
      <vt:lpstr>Structures of the Nervous System</vt:lpstr>
      <vt:lpstr>PowerPoint Presentation</vt:lpstr>
      <vt:lpstr>Functions of the Nervous System</vt:lpstr>
      <vt:lpstr>PowerPoint Presentation</vt:lpstr>
      <vt:lpstr>Organization of the Nervous System</vt:lpstr>
      <vt:lpstr>Checkpoint Questions</vt:lpstr>
      <vt:lpstr>Neuroglial Cells</vt:lpstr>
      <vt:lpstr>PowerPoint Presentation</vt:lpstr>
      <vt:lpstr>Neurons</vt:lpstr>
      <vt:lpstr>PowerPoint Presentation</vt:lpstr>
      <vt:lpstr>PowerPoint Presentation</vt:lpstr>
      <vt:lpstr>Neurons - continued</vt:lpstr>
      <vt:lpstr>PowerPoint Presentation</vt:lpstr>
      <vt:lpstr>PowerPoint Presentation</vt:lpstr>
      <vt:lpstr>Histology of Nervous Tissue</vt:lpstr>
      <vt:lpstr>Cells found in Nervous Tissue</vt:lpstr>
      <vt:lpstr>Neuroglia</vt:lpstr>
      <vt:lpstr>Myelination</vt:lpstr>
      <vt:lpstr>Gray and White Matter</vt:lpstr>
      <vt:lpstr>PowerPoint Presentation</vt:lpstr>
      <vt:lpstr>Check Point</vt:lpstr>
      <vt:lpstr>Neurons Structural Differences</vt:lpstr>
      <vt:lpstr>PowerPoint Presentation</vt:lpstr>
      <vt:lpstr>Neuron Organization</vt:lpstr>
      <vt:lpstr>Checkpoint Questions</vt:lpstr>
      <vt:lpstr>Central Nervous System</vt:lpstr>
      <vt:lpstr>Structure of the Peripheral Nervous System</vt:lpstr>
      <vt:lpstr>Structure of the Peripheral Nervous System</vt:lpstr>
      <vt:lpstr>PowerPoint Presentation</vt:lpstr>
      <vt:lpstr>Structure of the Peripheral Nervous System</vt:lpstr>
      <vt:lpstr>PowerPoint Presentation</vt:lpstr>
      <vt:lpstr>Structure of the Peripheral Nervous System</vt:lpstr>
      <vt:lpstr>Check point</vt:lpstr>
      <vt:lpstr>Action Potentials</vt:lpstr>
      <vt:lpstr>Action Potential Vocab</vt:lpstr>
      <vt:lpstr>Ion Channels</vt:lpstr>
      <vt:lpstr>Ion Channels</vt:lpstr>
      <vt:lpstr>Resting Membrane Potential</vt:lpstr>
      <vt:lpstr>Neuron at Resting Potential</vt:lpstr>
      <vt:lpstr>Resting Membrane Potential</vt:lpstr>
      <vt:lpstr>Maintaining Resting Membrane Potential</vt:lpstr>
      <vt:lpstr>Na/K pump</vt:lpstr>
      <vt:lpstr>PowerPoint Presentation</vt:lpstr>
      <vt:lpstr>Generation of Action Potentials</vt:lpstr>
      <vt:lpstr>PowerPoint Presentation</vt:lpstr>
      <vt:lpstr>Phases of a Membrane Potential</vt:lpstr>
      <vt:lpstr>PowerPoint Presentation</vt:lpstr>
      <vt:lpstr>PowerPoint Presentation</vt:lpstr>
      <vt:lpstr>Moving Impulse Along Neuron</vt:lpstr>
      <vt:lpstr>Check Point- Action Potentials</vt:lpstr>
      <vt:lpstr>All or None Principle</vt:lpstr>
      <vt:lpstr>Conduction of Nerve Impulses</vt:lpstr>
      <vt:lpstr>Types of Conduction</vt:lpstr>
      <vt:lpstr>PowerPoint Presentation</vt:lpstr>
      <vt:lpstr>Factors affecting speed of nerve impulses</vt:lpstr>
      <vt:lpstr>Checkpoint Questions</vt:lpstr>
      <vt:lpstr>Synaptic Transmission</vt:lpstr>
      <vt:lpstr>Synaptic Vocab</vt:lpstr>
      <vt:lpstr>Synapse</vt:lpstr>
      <vt:lpstr>PowerPoint Presentation</vt:lpstr>
      <vt:lpstr>Events at a Synapse</vt:lpstr>
      <vt:lpstr>PowerPoint Presentation</vt:lpstr>
      <vt:lpstr>PowerPoint Presentation</vt:lpstr>
      <vt:lpstr>Neurotransmitters</vt:lpstr>
      <vt:lpstr>Common Neurotransmitters</vt:lpstr>
      <vt:lpstr>Check Point</vt:lpstr>
      <vt:lpstr>Acetylcholine (ACh)</vt:lpstr>
      <vt:lpstr>Glutamate and Aspartate</vt:lpstr>
      <vt:lpstr>GABA and Glycine</vt:lpstr>
      <vt:lpstr>Norepinephrine</vt:lpstr>
      <vt:lpstr>Dopamine (DA)</vt:lpstr>
      <vt:lpstr>PowerPoint Presentation</vt:lpstr>
      <vt:lpstr>Removal of Neurotransmitters</vt:lpstr>
      <vt:lpstr>Endorphins</vt:lpstr>
      <vt:lpstr>Drug Effects on Neurotransmitters</vt:lpstr>
      <vt:lpstr>Check point</vt:lpstr>
    </vt:vector>
  </TitlesOfParts>
  <Company>Lancaster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LCSD User</dc:creator>
  <cp:lastModifiedBy>LCSD User</cp:lastModifiedBy>
  <cp:revision>1</cp:revision>
  <dcterms:created xsi:type="dcterms:W3CDTF">2015-11-17T19:15:59Z</dcterms:created>
  <dcterms:modified xsi:type="dcterms:W3CDTF">2015-11-17T19:18:10Z</dcterms:modified>
</cp:coreProperties>
</file>